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2" r:id="rId6"/>
  </p:sldMasterIdLst>
  <p:notesMasterIdLst>
    <p:notesMasterId r:id="rId45"/>
  </p:notesMasterIdLst>
  <p:sldIdLst>
    <p:sldId id="4255" r:id="rId7"/>
    <p:sldId id="257" r:id="rId8"/>
    <p:sldId id="272" r:id="rId9"/>
    <p:sldId id="2134805426" r:id="rId10"/>
    <p:sldId id="2134805387" r:id="rId11"/>
    <p:sldId id="2076136828" r:id="rId12"/>
    <p:sldId id="2134805390" r:id="rId13"/>
    <p:sldId id="264" r:id="rId14"/>
    <p:sldId id="2134805389" r:id="rId15"/>
    <p:sldId id="2134805411" r:id="rId16"/>
    <p:sldId id="2134805427" r:id="rId17"/>
    <p:sldId id="2134805428" r:id="rId18"/>
    <p:sldId id="2134805429" r:id="rId19"/>
    <p:sldId id="2134805430" r:id="rId20"/>
    <p:sldId id="2134805432" r:id="rId21"/>
    <p:sldId id="2134805431" r:id="rId22"/>
    <p:sldId id="2134805433" r:id="rId23"/>
    <p:sldId id="2134805434" r:id="rId24"/>
    <p:sldId id="2134805435" r:id="rId25"/>
    <p:sldId id="2134805436" r:id="rId26"/>
    <p:sldId id="2134805437" r:id="rId27"/>
    <p:sldId id="2134805438" r:id="rId28"/>
    <p:sldId id="2134805440" r:id="rId29"/>
    <p:sldId id="2134805439" r:id="rId30"/>
    <p:sldId id="2134805441" r:id="rId31"/>
    <p:sldId id="2134805442" r:id="rId32"/>
    <p:sldId id="2134805443" r:id="rId33"/>
    <p:sldId id="2134805444" r:id="rId34"/>
    <p:sldId id="2134805445" r:id="rId35"/>
    <p:sldId id="2134805446" r:id="rId36"/>
    <p:sldId id="2134805447" r:id="rId37"/>
    <p:sldId id="2134805448" r:id="rId38"/>
    <p:sldId id="2134805449" r:id="rId39"/>
    <p:sldId id="2134805450" r:id="rId40"/>
    <p:sldId id="2134805451" r:id="rId41"/>
    <p:sldId id="2134805452" r:id="rId42"/>
    <p:sldId id="2134805453" r:id="rId43"/>
    <p:sldId id="213480545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BD408E11-0F4A-43D8-8DE8-242A3D1161B9}">
          <p14:sldIdLst>
            <p14:sldId id="4255"/>
            <p14:sldId id="257"/>
          </p14:sldIdLst>
        </p14:section>
        <p14:section name="Web to Local" id="{371FEBEB-2191-490F-8C44-00739110B0C1}">
          <p14:sldIdLst>
            <p14:sldId id="272"/>
            <p14:sldId id="2134805426"/>
            <p14:sldId id="2134805387"/>
            <p14:sldId id="2076136828"/>
          </p14:sldIdLst>
        </p14:section>
        <p14:section name="Azure SQL DB" id="{C01DF466-BA0D-441C-9C0D-FCA10B39F0DA}">
          <p14:sldIdLst>
            <p14:sldId id="2134805390"/>
            <p14:sldId id="264"/>
          </p14:sldIdLst>
        </p14:section>
        <p14:section name="Azure Storage Account" id="{31C0E041-A254-40EE-9951-526FC5AB7235}">
          <p14:sldIdLst>
            <p14:sldId id="2134805389"/>
            <p14:sldId id="2134805411"/>
          </p14:sldIdLst>
        </p14:section>
        <p14:section name="Azure Data Factory" id="{6366D079-7468-456C-9478-D5CA7233014E}">
          <p14:sldIdLst>
            <p14:sldId id="2134805427"/>
            <p14:sldId id="2134805428"/>
            <p14:sldId id="2134805429"/>
            <p14:sldId id="2134805430"/>
          </p14:sldIdLst>
        </p14:section>
        <p14:section name="Microsoft Azure Storage Explorer&#13;" id="{F333915C-448E-E24C-B4D3-77A3DADAAC68}">
          <p14:sldIdLst>
            <p14:sldId id="2134805432"/>
            <p14:sldId id="2134805431"/>
            <p14:sldId id="2134805433"/>
            <p14:sldId id="2134805434"/>
            <p14:sldId id="2134805435"/>
            <p14:sldId id="2134805436"/>
            <p14:sldId id="2134805437"/>
            <p14:sldId id="2134805438"/>
          </p14:sldIdLst>
        </p14:section>
        <p14:section name="Power BI" id="{36A1470F-56DE-BB43-B624-B9623DC96379}">
          <p14:sldIdLst>
            <p14:sldId id="2134805440"/>
            <p14:sldId id="2134805439"/>
            <p14:sldId id="2134805441"/>
            <p14:sldId id="2134805442"/>
            <p14:sldId id="2134805443"/>
          </p14:sldIdLst>
        </p14:section>
        <p14:section name="Azure Synapse Analytics" id="{3112C434-9786-9E42-9638-EA29F847C897}">
          <p14:sldIdLst>
            <p14:sldId id="2134805444"/>
            <p14:sldId id="2134805445"/>
            <p14:sldId id="2134805446"/>
            <p14:sldId id="2134805447"/>
            <p14:sldId id="2134805448"/>
            <p14:sldId id="2134805449"/>
          </p14:sldIdLst>
        </p14:section>
        <p14:section name="Power BI" id="{31CA6C6E-4B12-1647-8FB2-034EF65EAB25}">
          <p14:sldIdLst>
            <p14:sldId id="2134805450"/>
            <p14:sldId id="2134805451"/>
            <p14:sldId id="2134805452"/>
            <p14:sldId id="2134805453"/>
            <p14:sldId id="213480545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D20301-4287-9041-12C5-ED81E193C2E0}" name="Richard Diver" initials="RD" userId="S::ridive@microsoft.com::1d7465a4-5cd3-4dc8-8db9-565c720ebd9c" providerId="AD"/>
  <p188:author id="{B9EA668F-1E49-EEE0-2F90-D77635BF14DD}" name="Richard Diver" initials="" userId="ridive@microsoft.com" providerId="O365"/>
  <p188:author id="{CD7DEF9D-7F7B-E61C-70D5-DC8693AB9D01}" name="James Cabe" initials="JC" userId="S::jcabe@microsoft.com::9b97584b-5d7d-4a95-b771-8733b663b1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6"/>
    <p:restoredTop sz="84422"/>
  </p:normalViewPr>
  <p:slideViewPr>
    <p:cSldViewPr snapToGrid="0">
      <p:cViewPr varScale="1">
        <p:scale>
          <a:sx n="107" d="100"/>
          <a:sy n="107" d="100"/>
        </p:scale>
        <p:origin x="12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659125-CA31-4F66-B7D1-A18AB90C74CB}"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F7394-A8CD-41D9-9517-25A5AD1FD4E9}" type="slidenum">
              <a:rPr lang="en-US" smtClean="0"/>
              <a:t>‹#›</a:t>
            </a:fld>
            <a:endParaRPr lang="en-US"/>
          </a:p>
        </p:txBody>
      </p:sp>
    </p:spTree>
    <p:extLst>
      <p:ext uri="{BB962C8B-B14F-4D97-AF65-F5344CB8AC3E}">
        <p14:creationId xmlns:p14="http://schemas.microsoft.com/office/powerpoint/2010/main" val="3681706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a:t>
            </a:fld>
            <a:endParaRPr lang="en-US"/>
          </a:p>
        </p:txBody>
      </p:sp>
    </p:spTree>
    <p:extLst>
      <p:ext uri="{BB962C8B-B14F-4D97-AF65-F5344CB8AC3E}">
        <p14:creationId xmlns:p14="http://schemas.microsoft.com/office/powerpoint/2010/main" val="3636434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0F7394-A8CD-41D9-9517-25A5AD1FD4E9}" type="slidenum">
              <a:rPr lang="en-US" smtClean="0"/>
              <a:t>2</a:t>
            </a:fld>
            <a:endParaRPr lang="en-US"/>
          </a:p>
        </p:txBody>
      </p:sp>
    </p:spTree>
    <p:extLst>
      <p:ext uri="{BB962C8B-B14F-4D97-AF65-F5344CB8AC3E}">
        <p14:creationId xmlns:p14="http://schemas.microsoft.com/office/powerpoint/2010/main" val="406272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209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764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B9A90-C44C-49A0-96C9-60F8A9CBE4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28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2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F36A-8CD4-4EB8-8B10-382BAC2D26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D4235A-0C43-4278-A44D-40018450B2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00E946-66D8-4B69-A5BC-8920457E7B84}"/>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22B00D36-0132-4071-9A7B-53855F6CF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D5612-5277-4B43-A4CB-3999E9EF4118}"/>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48861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A03E-C76D-40AA-AE56-69A4DEA85D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8A6C42-04C1-4CC5-92C6-0248E124C7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AF8E1-8B9C-445E-8267-AF0E9650EDFD}"/>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0C58460E-C3A6-46E2-B1D4-6808D5A08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CA384-8F5E-4335-A29A-D6E8FFEE1FB5}"/>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1006314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83502E-E5BF-4FDD-87B3-AC4933A78C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01E5C9-A2A7-4D6A-9112-33FA683074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6A97C-390C-43FF-8EA7-00050993492C}"/>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B8C710AD-6944-4DE1-9357-3757478C0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88163-145B-467C-AE94-AB601AC8651F}"/>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630595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8"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30"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2" name="Picture 1">
            <a:extLst>
              <a:ext uri="{FF2B5EF4-FFF2-40B4-BE49-F238E27FC236}">
                <a16:creationId xmlns:a16="http://schemas.microsoft.com/office/drawing/2014/main" id="{31C18402-8D56-416B-A1FA-20B9A52EF344}"/>
              </a:ext>
            </a:extLst>
          </p:cNvPr>
          <p:cNvPicPr>
            <a:picLocks noChangeAspect="1"/>
          </p:cNvPicPr>
          <p:nvPr userDrawn="1"/>
        </p:nvPicPr>
        <p:blipFill>
          <a:blip r:embed="rId2"/>
          <a:stretch>
            <a:fillRect/>
          </a:stretch>
        </p:blipFill>
        <p:spPr bwMode="black">
          <a:xfrm>
            <a:off x="426429" y="465050"/>
            <a:ext cx="1454257" cy="304828"/>
          </a:xfrm>
          <a:prstGeom prst="rect">
            <a:avLst/>
          </a:prstGeom>
        </p:spPr>
      </p:pic>
    </p:spTree>
    <p:extLst>
      <p:ext uri="{BB962C8B-B14F-4D97-AF65-F5344CB8AC3E}">
        <p14:creationId xmlns:p14="http://schemas.microsoft.com/office/powerpoint/2010/main" val="107898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814216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478485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1570023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4850013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4157280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6711111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878246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4303-9080-4571-8A40-F1B49375F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73C89-0C34-42D0-94F1-9E95C1C425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34D2E-F79A-40EF-9350-19281A1478AE}"/>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039D4364-3FC9-4880-8C7B-097877EAF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B7FE7-7A27-4546-AE72-CE3D49700F8E}"/>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039447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6128583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9386572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8919440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9504914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346737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389693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1443344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559354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179615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646288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5418-2597-4AE5-A806-3828EDE94D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2BED3D-990E-4B2E-A418-E2D5AD36E5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968D9F-E9E4-47E4-9BCB-5F1EC64E09FD}"/>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E63B2640-0492-445D-A247-8CBDFDF4E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F6B570-11AE-4634-9949-A6BAC9B521BE}"/>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2179923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39899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84176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8731464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79707834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2672588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4100770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034649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36743461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280561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53329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6483-C360-4070-BD7B-35C4048A74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EC449-0B93-4604-BD18-613DB932E6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DEB895-716B-4C31-93DB-42BFC021AC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4E58DC-1442-4223-855B-38B2C8A73076}"/>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6" name="Footer Placeholder 5">
            <a:extLst>
              <a:ext uri="{FF2B5EF4-FFF2-40B4-BE49-F238E27FC236}">
                <a16:creationId xmlns:a16="http://schemas.microsoft.com/office/drawing/2014/main" id="{2935DB1D-163F-4869-ADF7-D16A2ECF33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29DBB-F087-412D-93E6-5720BD363693}"/>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38777012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569240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481493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139525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78209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4" name="Grafik 3">
            <a:extLst>
              <a:ext uri="{FF2B5EF4-FFF2-40B4-BE49-F238E27FC236}">
                <a16:creationId xmlns:a16="http://schemas.microsoft.com/office/drawing/2014/main" id="{9A7EF92A-BB8A-46A3-AB97-1D59DDF3746F}"/>
              </a:ext>
            </a:extLst>
          </p:cNvPr>
          <p:cNvPicPr>
            <a:picLocks noChangeAspect="1"/>
          </p:cNvPicPr>
          <p:nvPr userDrawn="1"/>
        </p:nvPicPr>
        <p:blipFill>
          <a:blip r:embed="rId2"/>
          <a:stretch>
            <a:fillRect/>
          </a:stretch>
        </p:blipFill>
        <p:spPr>
          <a:xfrm>
            <a:off x="152400" y="76200"/>
            <a:ext cx="1343025" cy="493009"/>
          </a:xfrm>
          <a:prstGeom prst="rect">
            <a:avLst/>
          </a:prstGeom>
        </p:spPr>
      </p:pic>
    </p:spTree>
    <p:extLst>
      <p:ext uri="{BB962C8B-B14F-4D97-AF65-F5344CB8AC3E}">
        <p14:creationId xmlns:p14="http://schemas.microsoft.com/office/powerpoint/2010/main" val="3015085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38845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99556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192422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6165063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158118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2258-54CB-41EB-8546-211D7B38AF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282A29-29FC-42DE-9B6A-8FC2024AB6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4CB9E-F147-4FE8-9A8A-24DFAAE2BC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FC14EF-7790-4F42-9B08-56E154038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963B3-09D1-46CB-A68C-90F38A88D5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AD2E3A-E512-421E-8E9B-D30058117F71}"/>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8" name="Footer Placeholder 7">
            <a:extLst>
              <a:ext uri="{FF2B5EF4-FFF2-40B4-BE49-F238E27FC236}">
                <a16:creationId xmlns:a16="http://schemas.microsoft.com/office/drawing/2014/main" id="{3726E23B-C2F7-47A6-8D63-8FEE4AAEBA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EF7868-89E6-4004-ABDA-CF91957BB817}"/>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472794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543243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96880187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622691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095212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0383196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3529563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9216006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1816075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28039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396966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C9D1-C66B-4A7E-8588-753CCC576C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764A32-E30F-4D08-8F20-3FF857A19891}"/>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4" name="Footer Placeholder 3">
            <a:extLst>
              <a:ext uri="{FF2B5EF4-FFF2-40B4-BE49-F238E27FC236}">
                <a16:creationId xmlns:a16="http://schemas.microsoft.com/office/drawing/2014/main" id="{D587CFE9-9501-4DC0-AF7A-2748133BAA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4A0D6B-358D-4A03-A0DD-154F2D4C11A5}"/>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6936794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724471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211797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42649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5740864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2236987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430287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1476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7592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1635091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1934853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6C46D2-EE57-4EF6-AF84-23063462B3E0}"/>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3" name="Footer Placeholder 2">
            <a:extLst>
              <a:ext uri="{FF2B5EF4-FFF2-40B4-BE49-F238E27FC236}">
                <a16:creationId xmlns:a16="http://schemas.microsoft.com/office/drawing/2014/main" id="{CF963A9D-86E5-4544-834C-233033F790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B63038-243A-42B1-B246-4CC466C9CC37}"/>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11984131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166169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2520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490186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12571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4250633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93888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66D8-E6DC-4FC9-9E20-A749773427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89083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471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46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434279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CEF7-8926-46EE-9908-2AF2ADDC7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EFA3AD-B0F8-400A-BA2A-DF0275DB09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F9B091-2CE3-485A-95C9-6B0C77AC0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B9BE1-C89D-4905-8846-52795E3F22D3}"/>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6" name="Footer Placeholder 5">
            <a:extLst>
              <a:ext uri="{FF2B5EF4-FFF2-40B4-BE49-F238E27FC236}">
                <a16:creationId xmlns:a16="http://schemas.microsoft.com/office/drawing/2014/main" id="{B8FD8834-6EEF-4A7A-BA43-9667C0B51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F6B3F0-D013-4E45-86D2-80525EF36C62}"/>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111307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C9AB-F4AA-4431-A585-01A140F33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13DA74-9C45-4016-9F61-73E0981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89997D-04C4-41FF-8AD1-79670EB23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DFE860-83B6-41F0-AA0A-191B3ED7829D}"/>
              </a:ext>
            </a:extLst>
          </p:cNvPr>
          <p:cNvSpPr>
            <a:spLocks noGrp="1"/>
          </p:cNvSpPr>
          <p:nvPr>
            <p:ph type="dt" sz="half" idx="10"/>
          </p:nvPr>
        </p:nvSpPr>
        <p:spPr/>
        <p:txBody>
          <a:bodyPr/>
          <a:lstStyle/>
          <a:p>
            <a:fld id="{FEB1F5F5-256E-4579-9E01-CF7BE19CF422}" type="datetimeFigureOut">
              <a:rPr lang="en-US" smtClean="0"/>
              <a:t>7/28/21</a:t>
            </a:fld>
            <a:endParaRPr lang="en-US"/>
          </a:p>
        </p:txBody>
      </p:sp>
      <p:sp>
        <p:nvSpPr>
          <p:cNvPr id="6" name="Footer Placeholder 5">
            <a:extLst>
              <a:ext uri="{FF2B5EF4-FFF2-40B4-BE49-F238E27FC236}">
                <a16:creationId xmlns:a16="http://schemas.microsoft.com/office/drawing/2014/main" id="{9CF35931-8AE6-4454-BA3D-03CE09BA48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5874F0-AF36-4955-99E6-12D217F4F899}"/>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4043557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2.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image" Target="../media/image2.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BFD252-9021-4865-B598-5A3DE2A129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3B7CB-EAB7-42D0-9FA9-27C95A5616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A3D97A-D67F-4523-AD46-8849E8688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B1F5F5-256E-4579-9E01-CF7BE19CF422}" type="datetimeFigureOut">
              <a:rPr lang="en-US" smtClean="0"/>
              <a:t>7/28/21</a:t>
            </a:fld>
            <a:endParaRPr lang="en-US"/>
          </a:p>
        </p:txBody>
      </p:sp>
      <p:sp>
        <p:nvSpPr>
          <p:cNvPr id="5" name="Footer Placeholder 4">
            <a:extLst>
              <a:ext uri="{FF2B5EF4-FFF2-40B4-BE49-F238E27FC236}">
                <a16:creationId xmlns:a16="http://schemas.microsoft.com/office/drawing/2014/main" id="{7424183F-0C3C-45B3-86F9-CBFF463B4C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EB1FEA-D991-4FBA-8A7A-E8193C4839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5ADCE1-B726-4B67-AED3-6D8EF602E123}" type="slidenum">
              <a:rPr lang="en-US" smtClean="0"/>
              <a:t>‹#›</a:t>
            </a:fld>
            <a:endParaRPr lang="en-US"/>
          </a:p>
        </p:txBody>
      </p:sp>
    </p:spTree>
    <p:extLst>
      <p:ext uri="{BB962C8B-B14F-4D97-AF65-F5344CB8AC3E}">
        <p14:creationId xmlns:p14="http://schemas.microsoft.com/office/powerpoint/2010/main" val="1441334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648911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729" r:id="rId32"/>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2294453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hyperlink" Target="https://opendata.cityofnewyork.u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hyperlink" Target="https://dev.socrata.com/foundry/data.cityofnewyork.us/erm2-nwe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a:xfrm>
            <a:off x="429547" y="2611395"/>
            <a:ext cx="10014616" cy="3033156"/>
          </a:xfrm>
        </p:spPr>
        <p:txBody>
          <a:bodyPr>
            <a:normAutofit/>
          </a:bodyPr>
          <a:lstStyle/>
          <a:p>
            <a:r>
              <a:rPr lang="en-CA" sz="4800" b="1" dirty="0">
                <a:latin typeface="Segoe UI Semilight" panose="020B0402040204020203" pitchFamily="34" charset="0"/>
                <a:cs typeface="Segoe UI Semilight" panose="020B0402040204020203" pitchFamily="34" charset="0"/>
              </a:rPr>
              <a:t>智慧城市 Azure</a:t>
            </a:r>
            <a:r>
              <a:rPr lang="zh-CN" altLang="en-US" sz="4800" b="1" dirty="0">
                <a:latin typeface="Segoe UI Semilight" panose="020B0402040204020203" pitchFamily="34" charset="0"/>
                <a:cs typeface="Segoe UI Semilight" panose="020B0402040204020203" pitchFamily="34" charset="0"/>
              </a:rPr>
              <a:t> </a:t>
            </a:r>
            <a:r>
              <a:rPr lang="en-US" altLang="zh-CN" sz="4800" b="1" dirty="0">
                <a:latin typeface="Segoe UI Semilight" panose="020B0402040204020203" pitchFamily="34" charset="0"/>
                <a:cs typeface="Segoe UI Semilight" panose="020B0402040204020203" pitchFamily="34" charset="0"/>
              </a:rPr>
              <a:t>Synapse </a:t>
            </a:r>
            <a:r>
              <a:rPr lang="en-CA" sz="4800" b="1" dirty="0">
                <a:latin typeface="Segoe UI Semilight" panose="020B0402040204020203" pitchFamily="34" charset="0"/>
                <a:cs typeface="Segoe UI Semilight" panose="020B0402040204020203" pitchFamily="34" charset="0"/>
              </a:rPr>
              <a:t>数据提取方案</a:t>
            </a:r>
            <a:br>
              <a:rPr lang="en-US" sz="3529" dirty="0">
                <a:latin typeface="Segoe UI Semilight" panose="020B0402040204020203" pitchFamily="34" charset="0"/>
                <a:cs typeface="Segoe UI Semilight" panose="020B0402040204020203" pitchFamily="34" charset="0"/>
              </a:rPr>
            </a:br>
            <a:br>
              <a:rPr lang="en-US" sz="3529" dirty="0">
                <a:latin typeface="Segoe UI Semilight" panose="020B0402040204020203" pitchFamily="34" charset="0"/>
                <a:cs typeface="Segoe UI Semilight" panose="020B0402040204020203" pitchFamily="34" charset="0"/>
              </a:rPr>
            </a:br>
            <a:r>
              <a:rPr lang="en-US" sz="2400" dirty="0">
                <a:latin typeface="Segoe UI Semilight" panose="020B0402040204020203" pitchFamily="34" charset="0"/>
                <a:cs typeface="Segoe UI Semilight" panose="020B0402040204020203" pitchFamily="34" charset="0"/>
              </a:rPr>
              <a:t>JinLin Cen</a:t>
            </a:r>
            <a:br>
              <a:rPr lang="en-US" sz="2400" dirty="0">
                <a:latin typeface="Segoe UI Semilight" panose="020B0402040204020203" pitchFamily="34" charset="0"/>
                <a:cs typeface="Segoe UI Semilight" panose="020B0402040204020203" pitchFamily="34" charset="0"/>
              </a:rPr>
            </a:br>
            <a:r>
              <a:rPr lang="en-US" altLang="zh-CN" sz="2400" dirty="0">
                <a:latin typeface="Segoe UI Semilight" panose="020B0402040204020203" pitchFamily="34" charset="0"/>
                <a:cs typeface="Segoe UI Semilight" panose="020B0402040204020203" pitchFamily="34" charset="0"/>
              </a:rPr>
              <a:t>2021</a:t>
            </a:r>
            <a:r>
              <a:rPr lang="zh-CN" altLang="en-US" sz="2400" dirty="0">
                <a:latin typeface="Segoe UI Semilight" panose="020B0402040204020203" pitchFamily="34" charset="0"/>
                <a:cs typeface="Segoe UI Semilight" panose="020B0402040204020203" pitchFamily="34" charset="0"/>
              </a:rPr>
              <a:t>年</a:t>
            </a:r>
            <a:r>
              <a:rPr lang="en-US" altLang="zh-CN" sz="2400" dirty="0">
                <a:latin typeface="Segoe UI Semilight" panose="020B0402040204020203" pitchFamily="34" charset="0"/>
                <a:cs typeface="Segoe UI Semilight" panose="020B0402040204020203" pitchFamily="34" charset="0"/>
              </a:rPr>
              <a:t>7</a:t>
            </a:r>
            <a:r>
              <a:rPr lang="zh-CN" altLang="en-US" sz="2400" dirty="0">
                <a:latin typeface="Segoe UI Semilight" panose="020B0402040204020203" pitchFamily="34" charset="0"/>
                <a:cs typeface="Segoe UI Semilight" panose="020B0402040204020203" pitchFamily="34" charset="0"/>
              </a:rPr>
              <a:t>月</a:t>
            </a:r>
            <a:endParaRPr lang="en-US" sz="4313" dirty="0"/>
          </a:p>
        </p:txBody>
      </p:sp>
    </p:spTree>
    <p:extLst>
      <p:ext uri="{BB962C8B-B14F-4D97-AF65-F5344CB8AC3E}">
        <p14:creationId xmlns:p14="http://schemas.microsoft.com/office/powerpoint/2010/main" val="363940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E2C02A54-E6A7-4290-8264-C6C58652F691}"/>
              </a:ext>
            </a:extLst>
          </p:cNvPr>
          <p:cNvSpPr>
            <a:spLocks noGrp="1"/>
          </p:cNvSpPr>
          <p:nvPr/>
        </p:nvSpPr>
        <p:spPr>
          <a:xfrm>
            <a:off x="590868" y="409699"/>
            <a:ext cx="7784782"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4400" dirty="0"/>
              <a:t>Azure Storage Account</a:t>
            </a:r>
            <a:br>
              <a:rPr lang="en-US" sz="4400" dirty="0"/>
            </a:br>
            <a:r>
              <a:rPr lang="en-CA" sz="2800" dirty="0">
                <a:solidFill>
                  <a:schemeClr val="tx1">
                    <a:lumMod val="50000"/>
                    <a:lumOff val="50000"/>
                  </a:schemeClr>
                </a:solidFill>
              </a:rPr>
              <a:t>Prerequisite</a:t>
            </a:r>
            <a:endParaRPr kumimoji="0" lang="en-US" sz="28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pic>
        <p:nvPicPr>
          <p:cNvPr id="6146" name="Picture 2" descr="Home &gt; smartcitystorageacc_1626940464780 &gt; &#10;smartcitystorageacc &#10;x &#10;P &#10;Storage account &#10;Search (Cmd+/) &#10;Overview &#10;Activity log &#10;Tags &#10;Diagnose and solve problems &#10;Access Control (IAM) &#10;Data migration &#10;Events &#10;Storage Explorer (preview) &#10;Open in Explorer Delete &#10;CD Refresh Feedback &#10;O Microsoft recommends upgrading to the new alerts platform to ensure no interruptions in your alerts. Classic alerts will be retired starting in 2021. Upgrade to the new alerts platform. Learn more &#10;A Essentials &#10;Resource group (change) &#10;Location &#10;Primary/Secondary Location &#10;Subscription (change) &#10;Subscription ID &#10;. smart_city_test &#10;East Asia &#10;Primary: East Asia, Secondary: Southeast Asia &#10;Azure subscription free &#10;8ceOc54d-a63b-41 d7-b113-54e3cb2c4386 &#10;Primary: Available, Secondary: Available &#10;Performance/Access tier &#10;Replication &#10;Account kind &#10;Provisioning state &#10;Created &#10;JSON View &#10;. Standard/Hot &#10;Read-access geo-redundant storage (RA-GRS) &#10;. StorageV2 (general purpose v2) &#10;. Succeeded &#10;. 7/22/2021, PM &#10;Data storage &#10;Containers &#10;File shares &#10;Queues &#10;Tables &#10;Security + networking &#10;Networking &#10;Azure CDN &#10;Access keys &#10;Q) &#10;Shared access signature &#10;Encryption &#10;Security &#10;Data management &#10;Geo-replication &#10;Disk state &#10;Tags (change) &#10;Properties &#10;Monitoring &#10;Capabilities (7) &#10;Recommendations &#10;Disabled &#10;Enabled &#10;Enabled (7 days) &#10;Enabled (7 days) &#10;Disabled &#10;Disabled &#10;Disabled &#10;Disabled &#10;Not configured &#10;Enabled (7 days) &#10;Tutorials &#10;Developer Tools &#10;Blob service &#10;Hierarchical namespace &#10;Default access tier &#10;Blob public access &#10;Blob soft delete &#10;Container soft delete &#10;Versioning &#10;Change feed &#10;NFS v3 &#10;File service &#10;Large file share &#10;Active Directory &#10;Soft delete &#10;Q &#10;Security &#10;Require secure transfer for REST API &#10;operations &#10;Storage account key access &#10;Minimum TLS version &#10;Infrastructure encryption &#10;Networking &#10;Allow access from &#10;Number of private endpoint connections &#10;Network routing &#10;Access for trusted Microsoft services &#10;Enabled &#10;Enabled &#10;Version 1.0 &#10;Disabled &#10;All networks &#10;Microsoft network &#10;routing &#10;Yes ">
            <a:extLst>
              <a:ext uri="{FF2B5EF4-FFF2-40B4-BE49-F238E27FC236}">
                <a16:creationId xmlns:a16="http://schemas.microsoft.com/office/drawing/2014/main" id="{B78C2578-3120-9F4F-B4F2-EB163DF22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162" y="1517695"/>
            <a:ext cx="10443675" cy="50885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34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714103" y="1259175"/>
            <a:ext cx="10763794" cy="4339650"/>
          </a:xfrm>
          <a:prstGeom prst="rect">
            <a:avLst/>
          </a:prstGeom>
          <a:noFill/>
        </p:spPr>
        <p:txBody>
          <a:bodyPr wrap="square" rtlCol="0">
            <a:spAutoFit/>
          </a:bodyPr>
          <a:lstStyle/>
          <a:p>
            <a:pPr algn="ctr"/>
            <a:r>
              <a:rPr lang="en-US" sz="13800" dirty="0">
                <a:solidFill>
                  <a:schemeClr val="bg1"/>
                </a:solidFill>
              </a:rPr>
              <a:t>Azure Data Factory</a:t>
            </a:r>
          </a:p>
        </p:txBody>
      </p:sp>
    </p:spTree>
    <p:extLst>
      <p:ext uri="{BB962C8B-B14F-4D97-AF65-F5344CB8AC3E}">
        <p14:creationId xmlns:p14="http://schemas.microsoft.com/office/powerpoint/2010/main" val="296602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icrosoft Azure &#10;Home &gt; Create a resource &gt; Marketplace &gt; &#10;Create Data Factory &#10;Advanced &#10;Tags &#10;P Search resources, services, and docs (G+/) &#10;Review + create &#10;Basics Git configuration &#10;Project details &#10;Networking &#10;Select the subscription to manage deployed resources and costs. Use resource groups like folders to organize and &#10;manage all your resources. &#10;Subscription* O &#10;Resource group * O &#10;Instance details &#10;Region* O &#10;Name* O &#10;Version* O &#10;Review + create &#10;&lt; Previous &#10;Azure subscription free &#10;Create new &#10;East Asia &#10;Next : Git configuration &gt; ">
            <a:extLst>
              <a:ext uri="{FF2B5EF4-FFF2-40B4-BE49-F238E27FC236}">
                <a16:creationId xmlns:a16="http://schemas.microsoft.com/office/drawing/2014/main" id="{E0318822-5BEC-164C-AA74-64989CF43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9519" y="537988"/>
            <a:ext cx="5152961" cy="578202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684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icrosoft Azure &#10;Home &gt; Microsoft.DataFactory-20210722155827 &#10;smartCityDF &#10;Data factory (V2) &#10;P &#10;Search resources, services, and docs (G+/) &#10;E] &#10;jinlin.cen@outlook.com &#10;x &#10;ISON View &#10;Overview &#10;Activity log &#10;PR Access control (IAM) &#10;Tags &#10;Diagnose and solve problems &#10;Settings &#10;Networking &#10;Managed identities &#10;a Locks &#10;Getting started &#10;Quick start &#10;Monitoring &#10;Alerts &#10;Metrics &#10;Diagnostic settings &#10;Logs &#10;Automation &#10;Tasks (preview) &#10;Support + troubleshooting &#10;Resource health &#10;Del &#10;A Essentials &#10;Resource group (change) &#10;Status &#10;Location &#10;Subscription (change) &#10;Subscription ID &#10;Getting started &#10;: smart_city_test &#10;. Succeeded &#10;. East Asia &#10;: Azure subscription free &#10;. 8ceOc54d-a63b-41d7-b113-54e3cb2c4386 &#10;Open Azure Data Factory Studio &#10;Start authoring and monitoring your data &#10;pipelines and data flows. &#10;open cd &#10;Read documentation &#10;Learn how to be productive quickly. &#10;Explore concepts, tutorials, and samples. &#10;Monitoring &#10;PipelineRuns &#10;100 &#10;80 &#10;60 &#10;40 &#10;20 &#10;6 PM &#10;Succeeded pipeline &#10;smartcitydf &#10;12 PM &#10;UTC+08•OO &#10;Learn more CJ &#10;ActivityRuns &#10;100 &#10;80 &#10;60 &#10;40 &#10;20 &#10;6 PM &#10;Succeeded activiW rm &#10;smartcitydf &#10;12 PM &#10;Type &#10;Getting started . &#10;UTC+08•OO &#10;Jul 22 &#10;Failed pipeline rurw &#10;smartcitydf &#10;Jul 22 &#10;Failed activity runsm &#10;smartcitydf &#10;Data factory (V2) &#10;Quick start &#10;TriggerRuns &#10;100 &#10;80 &#10;60 &#10;40 &#10;20 &#10;6 PM &#10;Succeeded trigger &#10;smartcitydf &#10;Jul 22 &#10;Failed trigger runs &#10;smartcitydf &#10;12 PM &#10;UTC+08•OO ">
            <a:extLst>
              <a:ext uri="{FF2B5EF4-FFF2-40B4-BE49-F238E27FC236}">
                <a16:creationId xmlns:a16="http://schemas.microsoft.com/office/drawing/2014/main" id="{11172C08-DCA5-D34C-AD0D-D2DFAF536F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01" y="674656"/>
            <a:ext cx="10800798" cy="55086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7DBB4B-66D7-3540-9E7B-3CE388CCE8C9}"/>
              </a:ext>
            </a:extLst>
          </p:cNvPr>
          <p:cNvSpPr/>
          <p:nvPr/>
        </p:nvSpPr>
        <p:spPr>
          <a:xfrm>
            <a:off x="2401824" y="3218688"/>
            <a:ext cx="2157984" cy="694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6A85126-2E46-8847-8DE9-38D3531B3AB1}"/>
              </a:ext>
            </a:extLst>
          </p:cNvPr>
          <p:cNvSpPr/>
          <p:nvPr/>
        </p:nvSpPr>
        <p:spPr>
          <a:xfrm>
            <a:off x="10400231" y="674656"/>
            <a:ext cx="871671" cy="205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061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icrosoft Azure &#10;Data Factory smartCityDF &#10;O Azure Data Factory allows you to configure a Git repository with either Azure DevOps or GitHub. Git is a version control system that allows for easier change tracking and collaboration. Learn more &#10;jinlin.cen@outlook.com &#10;Set up code repository &#10;x &#10;Data factory &#10;smartCityDF &#10;New v &#10;Ingest &#10;Copy data at scale once or &#10;on a schedule. &#10;Discover more &#10;Browse partners &#10;Recent resources &#10;Orchestrate &#10;Code-free data pipelines. &#10;Pipeline templates &#10;No items to show &#10;Transform data &#10;Transform your data using &#10;data flows. &#10;Configure SS'S &#10;Manage &amp; run your SSIS &#10;packages in the cloud. &#10;Your recently opened resources will show up here. ">
            <a:extLst>
              <a:ext uri="{FF2B5EF4-FFF2-40B4-BE49-F238E27FC236}">
                <a16:creationId xmlns:a16="http://schemas.microsoft.com/office/drawing/2014/main" id="{00A6A90D-F4B5-7C46-B757-A299183FA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992" y="880647"/>
            <a:ext cx="10034016" cy="509670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6E0EC59-BEE6-374F-8AE9-45C982199887}"/>
              </a:ext>
            </a:extLst>
          </p:cNvPr>
          <p:cNvSpPr/>
          <p:nvPr/>
        </p:nvSpPr>
        <p:spPr>
          <a:xfrm>
            <a:off x="3048000" y="2901696"/>
            <a:ext cx="1499616" cy="527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18BC20B-1275-404D-896F-7C72E82908B7}"/>
              </a:ext>
            </a:extLst>
          </p:cNvPr>
          <p:cNvSpPr/>
          <p:nvPr/>
        </p:nvSpPr>
        <p:spPr>
          <a:xfrm>
            <a:off x="10066946" y="914830"/>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13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714103" y="197346"/>
            <a:ext cx="10763794" cy="6463308"/>
          </a:xfrm>
          <a:prstGeom prst="rect">
            <a:avLst/>
          </a:prstGeom>
          <a:noFill/>
        </p:spPr>
        <p:txBody>
          <a:bodyPr wrap="square" rtlCol="0">
            <a:spAutoFit/>
          </a:bodyPr>
          <a:lstStyle/>
          <a:p>
            <a:pPr algn="ctr"/>
            <a:r>
              <a:rPr lang="en-US" sz="13800" dirty="0">
                <a:solidFill>
                  <a:schemeClr val="bg1"/>
                </a:solidFill>
              </a:rPr>
              <a:t>Microsoft Azure Storage Explorer</a:t>
            </a:r>
          </a:p>
        </p:txBody>
      </p:sp>
    </p:spTree>
    <p:extLst>
      <p:ext uri="{BB962C8B-B14F-4D97-AF65-F5344CB8AC3E}">
        <p14:creationId xmlns:p14="http://schemas.microsoft.com/office/powerpoint/2010/main" val="238882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3E364CD-9BBB-7A44-AC60-9D4904D91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652" y="742167"/>
            <a:ext cx="9346696" cy="53736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6B4CBE-A056-4346-BE7D-E4695DD4BF57}"/>
              </a:ext>
            </a:extLst>
          </p:cNvPr>
          <p:cNvSpPr txBox="1"/>
          <p:nvPr/>
        </p:nvSpPr>
        <p:spPr>
          <a:xfrm>
            <a:off x="1422652" y="372835"/>
            <a:ext cx="8481296" cy="369332"/>
          </a:xfrm>
          <a:prstGeom prst="rect">
            <a:avLst/>
          </a:prstGeom>
          <a:noFill/>
        </p:spPr>
        <p:txBody>
          <a:bodyPr wrap="none" rtlCol="0">
            <a:spAutoFit/>
          </a:bodyPr>
          <a:lstStyle/>
          <a:p>
            <a:pPr algn="ctr"/>
            <a:r>
              <a:rPr lang="en-US" b="1" dirty="0"/>
              <a:t>把下载到本地的纽约市开源数据加载到</a:t>
            </a:r>
            <a:r>
              <a:rPr lang="zh-CN" altLang="en-US" b="1" dirty="0"/>
              <a:t> </a:t>
            </a:r>
            <a:r>
              <a:rPr lang="en-CA" altLang="zh-CN" b="1" dirty="0"/>
              <a:t>Microsoft Storage Explorer </a:t>
            </a:r>
            <a:r>
              <a:rPr lang="zh-CN" altLang="en-CA" b="1" dirty="0"/>
              <a:t>的</a:t>
            </a:r>
            <a:r>
              <a:rPr lang="en-CA" altLang="zh-CN" b="1" dirty="0"/>
              <a:t> Blob Containers</a:t>
            </a:r>
            <a:endParaRPr lang="en-US" b="1" dirty="0"/>
          </a:p>
        </p:txBody>
      </p:sp>
      <p:sp>
        <p:nvSpPr>
          <p:cNvPr id="6" name="Rectangle 5">
            <a:extLst>
              <a:ext uri="{FF2B5EF4-FFF2-40B4-BE49-F238E27FC236}">
                <a16:creationId xmlns:a16="http://schemas.microsoft.com/office/drawing/2014/main" id="{BB919191-A15A-1F4A-B3FC-187B2097BAA8}"/>
              </a:ext>
            </a:extLst>
          </p:cNvPr>
          <p:cNvSpPr/>
          <p:nvPr/>
        </p:nvSpPr>
        <p:spPr>
          <a:xfrm>
            <a:off x="2606467" y="1624131"/>
            <a:ext cx="734938" cy="76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07FC35-D58E-C34D-A70F-FAA5D57A9559}"/>
              </a:ext>
            </a:extLst>
          </p:cNvPr>
          <p:cNvSpPr/>
          <p:nvPr/>
        </p:nvSpPr>
        <p:spPr>
          <a:xfrm>
            <a:off x="2392822" y="3819136"/>
            <a:ext cx="692209" cy="59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DC0E7C-DD8D-B645-852D-F9D9DFD494A0}"/>
              </a:ext>
            </a:extLst>
          </p:cNvPr>
          <p:cNvSpPr/>
          <p:nvPr/>
        </p:nvSpPr>
        <p:spPr>
          <a:xfrm>
            <a:off x="2392822" y="3910346"/>
            <a:ext cx="734938" cy="76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955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crosoft Azure &#10;Data Factory &#10;Copy Data tool &#10;Properties &#10;smartCityDF &#10;Source data store &#10;Specify the source data store for the copy task. You can use an existing data store connection or specify a new data store. &#10;0 &#10;3 &#10;4 &#10;5 &#10;Source &#10;Dataset &#10;Configuration &#10;Target &#10;Settings &#10;Review and finish &#10;Source type &#10;Connection * &#10;File or folder * &#10;Azure Blob Storage &#10;AzureBlobStorage1 &#10;New connection &#10;If the identity you use to access the data store only has permission to subdirectory instead of the entire &#10;account, specify the path to browse. &#10;smartcityadmin/ &#10;Options &#10;Binary copy O &#10;Recursively O &#10;Enable partition discovery O &#10;Max concurrent connections O &#10;Filter by last modified &#10;End time (UTC) &#10;Browse &#10;o &#10;Start time (UTC) &#10;&lt; Previous &#10;Next &gt; &#10;jinlin.cen@outlook.com &#10;Cancel ">
            <a:extLst>
              <a:ext uri="{FF2B5EF4-FFF2-40B4-BE49-F238E27FC236}">
                <a16:creationId xmlns:a16="http://schemas.microsoft.com/office/drawing/2014/main" id="{209F5803-026F-6A49-8495-A8B245F14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054" y="923675"/>
            <a:ext cx="9841891" cy="5010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024219-E07C-B345-9BB9-DAD5F2D90B4B}"/>
              </a:ext>
            </a:extLst>
          </p:cNvPr>
          <p:cNvSpPr txBox="1"/>
          <p:nvPr/>
        </p:nvSpPr>
        <p:spPr>
          <a:xfrm>
            <a:off x="1175054" y="554343"/>
            <a:ext cx="5222392" cy="369332"/>
          </a:xfrm>
          <a:prstGeom prst="rect">
            <a:avLst/>
          </a:prstGeom>
          <a:noFill/>
        </p:spPr>
        <p:txBody>
          <a:bodyPr wrap="none" rtlCol="0">
            <a:spAutoFit/>
          </a:bodyPr>
          <a:lstStyle/>
          <a:p>
            <a:r>
              <a:rPr lang="en-US" b="1" dirty="0"/>
              <a:t>建立从</a:t>
            </a:r>
            <a:r>
              <a:rPr lang="zh-CN" altLang="en-US" b="1" dirty="0"/>
              <a:t> </a:t>
            </a:r>
            <a:r>
              <a:rPr lang="en-US" b="1" dirty="0"/>
              <a:t>Azure Data Factory</a:t>
            </a:r>
            <a:r>
              <a:rPr lang="zh-CN" altLang="en-US" b="1" dirty="0"/>
              <a:t> 到</a:t>
            </a:r>
            <a:r>
              <a:rPr lang="en-US" altLang="zh-CN" b="1" dirty="0"/>
              <a:t> Blob Container</a:t>
            </a:r>
            <a:r>
              <a:rPr lang="zh-CN" altLang="en-US" b="1" dirty="0"/>
              <a:t>的链接</a:t>
            </a:r>
            <a:endParaRPr lang="en-US" b="1" dirty="0"/>
          </a:p>
        </p:txBody>
      </p:sp>
      <p:sp>
        <p:nvSpPr>
          <p:cNvPr id="4" name="Rectangle 3">
            <a:extLst>
              <a:ext uri="{FF2B5EF4-FFF2-40B4-BE49-F238E27FC236}">
                <a16:creationId xmlns:a16="http://schemas.microsoft.com/office/drawing/2014/main" id="{1187FE26-EAF9-2643-906A-C01F77857D54}"/>
              </a:ext>
            </a:extLst>
          </p:cNvPr>
          <p:cNvSpPr/>
          <p:nvPr/>
        </p:nvSpPr>
        <p:spPr>
          <a:xfrm>
            <a:off x="9955850" y="923675"/>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99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crosoft Azure &#10;Data Factory smartCityDF &#10;Copy Data tool &#10;Properties &#10;Source &#10;Target &#10;Dataset &#10;Configuration &#10;Settings &#10;Review and finish &#10;Destination data store &#10;Specify the destination data store for the copy task. You can use an existing data store connection or specify a new data store. &#10;Target type &#10;Connection * &#10;Source &#10;Azure SQL Database &#10;Target &#10;New connection &#10;Azure Blob Storage file &#10;Skip column mapping for all tables &#10;dbo &#10;Use existing table &#10;&lt; Previous &#10;Next &gt; &#10;jinlin.cen@outlook.com &#10;Cancel ">
            <a:extLst>
              <a:ext uri="{FF2B5EF4-FFF2-40B4-BE49-F238E27FC236}">
                <a16:creationId xmlns:a16="http://schemas.microsoft.com/office/drawing/2014/main" id="{17BB6BA8-B584-3441-A700-556B0EC0C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189" y="894001"/>
            <a:ext cx="9877622" cy="506999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21FE4D2-650A-E945-A138-12A2624FE9BE}"/>
              </a:ext>
            </a:extLst>
          </p:cNvPr>
          <p:cNvSpPr txBox="1"/>
          <p:nvPr/>
        </p:nvSpPr>
        <p:spPr>
          <a:xfrm>
            <a:off x="1157189" y="524669"/>
            <a:ext cx="3949992" cy="369332"/>
          </a:xfrm>
          <a:prstGeom prst="rect">
            <a:avLst/>
          </a:prstGeom>
          <a:noFill/>
        </p:spPr>
        <p:txBody>
          <a:bodyPr wrap="none" rtlCol="0">
            <a:spAutoFit/>
          </a:bodyPr>
          <a:lstStyle/>
          <a:p>
            <a:pPr algn="ctr"/>
            <a:r>
              <a:rPr lang="en-US" b="1" dirty="0"/>
              <a:t>把数据从</a:t>
            </a:r>
            <a:r>
              <a:rPr lang="zh-CN" altLang="en-US" b="1" dirty="0"/>
              <a:t> </a:t>
            </a:r>
            <a:r>
              <a:rPr lang="en-US" b="1" dirty="0"/>
              <a:t>Blob</a:t>
            </a:r>
            <a:r>
              <a:rPr lang="zh-CN" altLang="en-US" b="1" dirty="0"/>
              <a:t> 加载到</a:t>
            </a:r>
            <a:r>
              <a:rPr lang="en-US" altLang="zh-CN" b="1" dirty="0"/>
              <a:t> SQL Database</a:t>
            </a:r>
            <a:r>
              <a:rPr lang="zh-CN" altLang="en-US" b="1" dirty="0"/>
              <a:t> 里</a:t>
            </a:r>
            <a:endParaRPr lang="en-US" b="1" dirty="0"/>
          </a:p>
        </p:txBody>
      </p:sp>
      <p:sp>
        <p:nvSpPr>
          <p:cNvPr id="4" name="Rectangle 3">
            <a:extLst>
              <a:ext uri="{FF2B5EF4-FFF2-40B4-BE49-F238E27FC236}">
                <a16:creationId xmlns:a16="http://schemas.microsoft.com/office/drawing/2014/main" id="{FE9EA99A-3713-B843-8BFF-7B83AC63325F}"/>
              </a:ext>
            </a:extLst>
          </p:cNvPr>
          <p:cNvSpPr/>
          <p:nvPr/>
        </p:nvSpPr>
        <p:spPr>
          <a:xfrm>
            <a:off x="10032763" y="894001"/>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34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85E6FAD-5B72-0B41-9585-D709BEA06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04" y="641135"/>
            <a:ext cx="10467792" cy="5387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B671979-3A2D-4F4C-87C8-18153C13C9D5}"/>
              </a:ext>
            </a:extLst>
          </p:cNvPr>
          <p:cNvSpPr/>
          <p:nvPr/>
        </p:nvSpPr>
        <p:spPr>
          <a:xfrm>
            <a:off x="10237861" y="641374"/>
            <a:ext cx="846033" cy="26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56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455916" y="267821"/>
            <a:ext cx="6466114" cy="1325563"/>
          </a:xfrm>
        </p:spPr>
        <p:txBody>
          <a:bodyPr>
            <a:normAutofit fontScale="90000"/>
          </a:bodyPr>
          <a:lstStyle/>
          <a:p>
            <a:r>
              <a:rPr lang="en-US" dirty="0"/>
              <a:t>Azure Synapse/Azure SQL DB智慧城市数据提取</a:t>
            </a:r>
            <a:br>
              <a:rPr lang="en-US" dirty="0"/>
            </a:br>
            <a:r>
              <a:rPr lang="en-US" sz="2800" dirty="0">
                <a:solidFill>
                  <a:schemeClr val="tx1">
                    <a:lumMod val="50000"/>
                    <a:lumOff val="50000"/>
                  </a:schemeClr>
                </a:solidFill>
              </a:rPr>
              <a:t>解决方案讲解</a:t>
            </a:r>
            <a:endParaRPr lang="en-US" dirty="0">
              <a:solidFill>
                <a:schemeClr val="tx1">
                  <a:lumMod val="50000"/>
                  <a:lumOff val="50000"/>
                </a:schemeClr>
              </a:solidFill>
            </a:endParaRPr>
          </a:p>
        </p:txBody>
      </p:sp>
      <p:pic>
        <p:nvPicPr>
          <p:cNvPr id="4" name="Picture 3">
            <a:extLst>
              <a:ext uri="{FF2B5EF4-FFF2-40B4-BE49-F238E27FC236}">
                <a16:creationId xmlns:a16="http://schemas.microsoft.com/office/drawing/2014/main" id="{93A7BD8E-B16F-7147-87A8-BF6D56057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16" y="1750139"/>
            <a:ext cx="11280167" cy="5107861"/>
          </a:xfrm>
          <a:prstGeom prst="rect">
            <a:avLst/>
          </a:prstGeom>
        </p:spPr>
      </p:pic>
    </p:spTree>
    <p:extLst>
      <p:ext uri="{BB962C8B-B14F-4D97-AF65-F5344CB8AC3E}">
        <p14:creationId xmlns:p14="http://schemas.microsoft.com/office/powerpoint/2010/main" val="2595681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icrosoft Azure &#10;Data Factory &#10;Copy Data tool &#10;Properties &#10;smartCityDF &#10;Settings &#10;Enter name and description for the copy data task, more options for data movement &#10;O &#10;5 &#10;Source &#10;Target &#10;Settings &#10;Review and finish &#10;Task name * &#10;Task description &#10;Data consistency &#10;verification &#10;Fault tolerance O &#10;Enable logging O &#10;Enable staging O &#10;Advanced &#10;&lt; Previous &#10;CopyPipeline_fr1 &#10;Next &gt; &#10;jinlin.cen@outlook.com &#10;Cancel ">
            <a:extLst>
              <a:ext uri="{FF2B5EF4-FFF2-40B4-BE49-F238E27FC236}">
                <a16:creationId xmlns:a16="http://schemas.microsoft.com/office/drawing/2014/main" id="{2E96656D-AD99-EA44-BFD7-CA7D2C37B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64" y="764544"/>
            <a:ext cx="10366271" cy="53289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76B334-738C-8145-A15E-867DB5DD06D2}"/>
              </a:ext>
            </a:extLst>
          </p:cNvPr>
          <p:cNvSpPr/>
          <p:nvPr/>
        </p:nvSpPr>
        <p:spPr>
          <a:xfrm>
            <a:off x="10195132" y="764544"/>
            <a:ext cx="854579" cy="23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857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0" name="Rectangle 7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6146" name="Picture 2" descr="Microsoft Azure &#10;Data Factory smartCityDF &#10;Copy Data tool &#10;Properties &#10;Source &#10;Target &#10;Settings &#10;Review and finish &#10;Review &#10;o &#10;Deployment &#10;Summary &#10;You are running pipeline to copy data from Azure Blob Storage to Azure SQL Database. &#10;Azure Blob Storage &#10;SQL &#10;Properties &#10;Task name &#10;Task description &#10;Source &#10;Connection name &#10;Dataset name &#10;Column delimiter &#10;Escape character &#10;Quote char &#10;First row as header &#10;Container &#10;Target &#10;Connection name &#10;Dataset name &#10;Table name &#10;Copy settings &#10;Timeout &#10;Retry &#10;Retry interval &#10;Secure output &#10;Secure input &#10;&lt; Previous &#10;CopyPipeline_jx6 &#10;AzureBlobStorage1 &#10;SourceDataset%jx6 &#10;true &#10;smartcityadmin &#10;AzureSqlDatabaseSmartCity &#10;DestinationDataset%jx6 &#10;dbo.smartcity &#10;30 &#10;false &#10;false &#10;Next &gt; &#10;Azure SQL Database &#10;Z Edit &#10;Z Edit &#10;Z Edit &#10;Z Edit &#10;jinlin.cen@outlook.com &#10;Cancel ">
            <a:extLst>
              <a:ext uri="{FF2B5EF4-FFF2-40B4-BE49-F238E27FC236}">
                <a16:creationId xmlns:a16="http://schemas.microsoft.com/office/drawing/2014/main" id="{118D8E6A-79A7-EE47-B460-504F2D0D62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 r="54998" b="1"/>
          <a:stretch/>
        </p:blipFill>
        <p:spPr bwMode="auto">
          <a:xfrm>
            <a:off x="-3046" y="340423"/>
            <a:ext cx="4630139" cy="52657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icrosoft Azure &#10;Data Factory &#10;smartCityDF &#10;Azure Blob Storage &#10;Deployment complete &#10;Deployment step &#10;&gt; Creating datasets &#10;&gt; Creating pipelines &#10;jinlin.cen@outlook.com &#10;SQL &#10;O &#10;Copy Data tool &#10;Properties &#10;Source &#10;Target &#10;Settings &#10;Review and finish &#10;Review &#10;Deployment &#10;Azure SQL Database &#10;Status &#10;Succeeded &#10;Succeeded &#10;Finish &#10;Edit pipeline &#10;Monitor ">
            <a:extLst>
              <a:ext uri="{FF2B5EF4-FFF2-40B4-BE49-F238E27FC236}">
                <a16:creationId xmlns:a16="http://schemas.microsoft.com/office/drawing/2014/main" id="{23B0D1CF-AB9F-A041-9151-78391169A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65" r="18063" b="-1"/>
          <a:stretch/>
        </p:blipFill>
        <p:spPr bwMode="auto">
          <a:xfrm>
            <a:off x="4901780" y="1071563"/>
            <a:ext cx="7290218" cy="524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125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5EDC029-95C5-7E42-8F18-90D9A94E4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389" y="809815"/>
            <a:ext cx="10935222" cy="523837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201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714103" y="2321004"/>
            <a:ext cx="10763794" cy="2215991"/>
          </a:xfrm>
          <a:prstGeom prst="rect">
            <a:avLst/>
          </a:prstGeom>
          <a:noFill/>
        </p:spPr>
        <p:txBody>
          <a:bodyPr wrap="square" rtlCol="0">
            <a:spAutoFit/>
          </a:bodyPr>
          <a:lstStyle/>
          <a:p>
            <a:pPr algn="ctr"/>
            <a:r>
              <a:rPr lang="en-US" sz="13800" dirty="0">
                <a:solidFill>
                  <a:schemeClr val="bg1"/>
                </a:solidFill>
              </a:rPr>
              <a:t>Power BI</a:t>
            </a:r>
          </a:p>
        </p:txBody>
      </p:sp>
    </p:spTree>
    <p:extLst>
      <p:ext uri="{BB962C8B-B14F-4D97-AF65-F5344CB8AC3E}">
        <p14:creationId xmlns:p14="http://schemas.microsoft.com/office/powerpoint/2010/main" val="3566186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Excel &#10;Power 81 &#10;SQL Server &#10;Azure Analysis Services &#10;23/csv &#10;Web ">
            <a:extLst>
              <a:ext uri="{FF2B5EF4-FFF2-40B4-BE49-F238E27FC236}">
                <a16:creationId xmlns:a16="http://schemas.microsoft.com/office/drawing/2014/main" id="{D5732F17-BB7E-7B48-861D-4C6DC0438D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632" y="773164"/>
            <a:ext cx="4169663" cy="53116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6" name="Picture 4" descr="Azure &#10;Azure SQL &#10;(SQL DW) &#10;Azure Analysis Services &#10;Azure Database for PostgreSQL &#10;Azure Blob &#10;Azure &#10;Azure Cosmos DB &#10;Azure &#10;Azure Data Lake Storage Gen2 &#10;Azure Data Lake Storage Gen I &#10;Azure HDInsight (HDFS) &#10;Azure HDInsight Spark &#10;Azure DevOps (Boards only) &#10;Azure DevOps Server (Boards only) &#10;Azure &#10;Azure Databricks ">
            <a:extLst>
              <a:ext uri="{FF2B5EF4-FFF2-40B4-BE49-F238E27FC236}">
                <a16:creationId xmlns:a16="http://schemas.microsoft.com/office/drawing/2014/main" id="{6B06BD96-00D4-EA40-8C72-2B83C25F8D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5293" y="484631"/>
            <a:ext cx="5358750" cy="5888737"/>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CD17EF6-98FE-2B4F-B2D6-0ABD4E5DABB3}"/>
              </a:ext>
            </a:extLst>
          </p:cNvPr>
          <p:cNvCxnSpPr>
            <a:stCxn id="8194" idx="3"/>
            <a:endCxn id="8196" idx="1"/>
          </p:cNvCxnSpPr>
          <p:nvPr/>
        </p:nvCxnSpPr>
        <p:spPr>
          <a:xfrm flipV="1">
            <a:off x="4654295" y="3429000"/>
            <a:ext cx="1290998" cy="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815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QL server 数 据 库 &#10;服 务 器 @ &#10;数 据 库 〔 可 园 &#10;@ 导 入 &#10;0 DirectQuery &#10;〉 级 远 项 &#10;雄 0 匚 二 0 囗 ">
            <a:extLst>
              <a:ext uri="{FF2B5EF4-FFF2-40B4-BE49-F238E27FC236}">
                <a16:creationId xmlns:a16="http://schemas.microsoft.com/office/drawing/2014/main" id="{2BE0A6FD-9A99-714B-9DE6-B2A35F7C8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1417"/>
            <a:ext cx="5543550" cy="26488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20" name="Picture 4" descr="smartcityaltu mcaelu m.database.wi ndows.net [II &#10;SmartCityDB [7] &#10;auiIdVersion &#10;ErrorLog &#10;NYCOD 311First2000 &#10;smartcity_vehiclecrash &#10;ufrCetÂIICategories &#10;ufnGetCustomerInformation ">
            <a:extLst>
              <a:ext uri="{FF2B5EF4-FFF2-40B4-BE49-F238E27FC236}">
                <a16:creationId xmlns:a16="http://schemas.microsoft.com/office/drawing/2014/main" id="{68500D13-6D72-7946-B35B-074186E09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775" y="2714626"/>
            <a:ext cx="5102225" cy="4057734"/>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 name="Elbow Connector 4">
            <a:extLst>
              <a:ext uri="{FF2B5EF4-FFF2-40B4-BE49-F238E27FC236}">
                <a16:creationId xmlns:a16="http://schemas.microsoft.com/office/drawing/2014/main" id="{096A1251-83C5-7C4B-BE31-C7C779A8950E}"/>
              </a:ext>
            </a:extLst>
          </p:cNvPr>
          <p:cNvCxnSpPr>
            <a:stCxn id="9218" idx="2"/>
            <a:endCxn id="9220" idx="1"/>
          </p:cNvCxnSpPr>
          <p:nvPr/>
        </p:nvCxnSpPr>
        <p:spPr>
          <a:xfrm rot="16200000" flipH="1">
            <a:off x="3959162" y="2755879"/>
            <a:ext cx="1943227" cy="2032000"/>
          </a:xfrm>
          <a:prstGeom prst="bentConnector2">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793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fifi% &#10;P &#10;smartcityaltu mcaelu m.database.wi ndows.net [I] &#10;SmartCityDB [7] &#10;auiIdVersion &#10;O ErrorLog &#10;O NYCOD_311First2000 &#10;smartcity_vehlclecrash &#10;O ufnGetAIICategories &#10;O .,fx ufnGetCustomerInformation &#10;smartcity vehiclecrash &#10;collision id &#10;2864524 &#10;4027122 &#10;4136992 &#10;4277087 &#10;4336560 &#10;4339927 &#10;4345591 &#10;4359355 &#10;4361875 &#10;4362238 &#10;4362632 &#10;4363081 &#10;4371057 &#10;4374395 &#10;4374781 &#10;4375546 &#10;crash &#10;2013/3/19 &#10;2018/11/14 &#10;2019/5/21 &#10;2020/1/21 &#10;2020/8/6 &#10;2020/8/14 &#10;2020/9/6 &#10;2020/10/19 &#10;2020/10/25 &#10;2020/10/25 &#10;2020/10/29 &#10;2020/10/30 &#10;2020/10/31 &#10;2020/11/27 &#10;2020/12/8 &#10;2020/12/4 &#10;2020/12/13 &#10;ame &#10;on street name &#10;1532:ooJN/A &#10;t HENRY HUDSON PARKWAY &#10;GOLD STREET &#10;BRUCKNER BLVD &#10;N/A &#10;s so:oo &#10;PROSPECT EXPRESSWAY EAST &#10;E EXPRESSWAY &#10;BRUCKNER EXPRESSWAY &#10;BELT PARKWAY &#10;C THROGS NECK BRIDGE &#10;east 183 street &#10;BROOKLYN QUEENS EXPRESSWAY RAW &#10;BROOKLYN QNS EXPRESSWAY &#10;168 STREET &#10;BRONX WHITESTONE BRIDGE &#10;N/A ">
            <a:extLst>
              <a:ext uri="{FF2B5EF4-FFF2-40B4-BE49-F238E27FC236}">
                <a16:creationId xmlns:a16="http://schemas.microsoft.com/office/drawing/2014/main" id="{2718D7DC-BFF4-2E4F-8D2A-259806172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765" y="300038"/>
            <a:ext cx="7306469" cy="58107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147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8" name="Picture 4" descr="文 件 主 页 入 建 樘 视 認 帮 助 格 茸 数 据 / 钅 占 取 &#10;X 萋 切 &#10;3 &#10;复 制 &#10;转 塑 据 0 新 &#10;新 过 视 莼 对 象 文 0 框 更 视 莼 对 象 &#10;新 过 过 量 后 快 过 量 后 &#10;0 据 《 Power81 SQL 0 入 据 D 已 t 已 艹 乏 便 的 源 &#10;敏 度 &#10;0 相 苴 过 &#10;工 作 簿 据 Server &#10;borough 的 计 数 { 扌 安 borou 、 7 &#10;Y 筛 选 器 &#10;视 口 &#10;可 丝 0 髻 &#10;borough &#10;0.36 千 &#10;， 52 干 ON/A &#10;〔 23 &#10;•BROOK.. &#10;「 2 詞 &#10;0 QUEENS &#10;borough &#10;•BRONX &#10;0 MANHA. &#10;borough 《 就 十 ： &#10;.36 干 &#10;{ 2237 》 &#10;'STATEN.. &#10;在 此 处 添 力 据 字 的 &#10;borough &#10;此 页 上 的 鬲 远 器 &#10;在 此 处 添 力 据 字 的 &#10;所 有 页 面 上 的 远 器 &#10;borough 《 蓝 十 : &#10;在 此 处 添 力 据 字 的 &#10;工 《 昱 亍 &#10;在 此 处 然 力 据 字 的 &#10;O &#10;保 所 有 远 器 &#10;在 《 比 处 添 占 取 字 的 ">
            <a:extLst>
              <a:ext uri="{FF2B5EF4-FFF2-40B4-BE49-F238E27FC236}">
                <a16:creationId xmlns:a16="http://schemas.microsoft.com/office/drawing/2014/main" id="{7A1C9780-E8D3-0545-A370-BDE9EE770B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88" b="2"/>
          <a:stretch/>
        </p:blipFill>
        <p:spPr bwMode="auto">
          <a:xfrm>
            <a:off x="5162052" y="3272588"/>
            <a:ext cx="6105382" cy="358541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jw 引 四 ． &#10;文 件 主 页 &#10;入 &#10;帮 助 &#10;3 &#10;转 塑 据 &#10;0 新 &#10;新 过 视 莼 对 象 文 本 框 更 视 莼 对 象 &#10;新 过 过 量 后 快 过 量 后 &#10;SQL 0 入 据 D 已 t 已 艹 丘 便 的 源 &#10;Power &#10;工 作 簿 &#10;Y 筛 选 器 &#10;可 视 化 &#10;字 段 &#10;/ 0 索 &#10;丝 毖 &#10;sm “ t00 vehiclecrash &#10;叫 是 @ 0 &#10;此 页 上 的 远 器 &#10;囗 borough &#10;0 &#10;囗 乥 [ 0 《 以 ion id &#10;在 此 处 添 力 据 字 的 &#10;PY &#10;R &#10;囗 &#10;contributirg 稔 酰 &#10;囗 &#10;contributirg 稔 酰 &#10;所 有 页 面 上 的 器 &#10;囗 &#10;contributirg 稔 酰 &#10;囗 &#10;在 此 处 添 力 据 字 的 &#10;contributirg 稔 酰 &#10;使 用 数 据 生 成 视 觉 对 象 &#10;囗 &#10;contributirg 稔 酰 &#10;从 字 段 ' 窗 格 中 选 择 字 段 或 将 字 段 拖 到 报 表 画 布 上 。 &#10;在 此 处 添 力 据 字 的 &#10;[ r055 &#10;囗 &#10;乥 &#10;latitude &#10;囗 &#10;乥 &#10;longitude &#10;O &#10;囗 &#10;乥 &#10;number of 岳 ． &#10;保 所 有 鬲 远 器 &#10;囗 &#10;乥 &#10;number of 岳 ． &#10;囗 &#10;乥 &#10;number Of mot.. &#10;囗 &#10;乥 &#10;number Of mot.. &#10;在 此 处 添 力 占 取 字 的 &#10;囗 &#10;乥 &#10;number of_pede. &#10;囗 &#10;乥 &#10;number of_pede. &#10;囗 &#10;乥 &#10;number of_pers. &#10;囗 &#10;乥 &#10;number of_pers. &#10;囗 &#10;Off St 已 t name &#10;囗 &#10;on street name &#10;囗 &#10;vehicle typ 已 孓 od “ &#10;囗 &#10;vehicle typ 已 孓 od “ &#10;囗 &#10;vehicle typ 已 孓 od “ &#10;囗 &#10;vehicle typ 已 孓 od “ &#10;囗 &#10;vehicle typ 已 孓 od “ &#10;囗 &#10;20 匚 0 e &#10;sm “ t00 vehiclecrash &#10;1 页 &#10;1 页 〔 共 1 剡 ">
            <a:extLst>
              <a:ext uri="{FF2B5EF4-FFF2-40B4-BE49-F238E27FC236}">
                <a16:creationId xmlns:a16="http://schemas.microsoft.com/office/drawing/2014/main" id="{C40196A4-3727-BD44-A5A6-D162092137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8534"/>
          <a:stretch/>
        </p:blipFill>
        <p:spPr bwMode="auto">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sp>
        <p:nvSpPr>
          <p:cNvPr id="11270" name="Rectangle 72">
            <a:extLst>
              <a:ext uri="{FF2B5EF4-FFF2-40B4-BE49-F238E27FC236}">
                <a16:creationId xmlns:a16="http://schemas.microsoft.com/office/drawing/2014/main" id="{73EDB3DA-AEF0-428A-A317-C42827E6C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302" y="0"/>
            <a:ext cx="3809132" cy="311698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1" name="Rectangle 74">
            <a:extLst>
              <a:ext uri="{FF2B5EF4-FFF2-40B4-BE49-F238E27FC236}">
                <a16:creationId xmlns:a16="http://schemas.microsoft.com/office/drawing/2014/main" id="{4A06AD8B-0227-4FF6-AEB4-C66C5A53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69422"/>
            <a:ext cx="5001186" cy="2788578"/>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2" name="Rectangle 76">
            <a:extLst>
              <a:ext uri="{FF2B5EF4-FFF2-40B4-BE49-F238E27FC236}">
                <a16:creationId xmlns:a16="http://schemas.microsoft.com/office/drawing/2014/main" id="{5DFACEB2-7564-4FB9-B739-C2CE339BA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rgbClr val="73685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452ECA-E9E3-7A4F-8893-2518B1E0F0C8}"/>
              </a:ext>
            </a:extLst>
          </p:cNvPr>
          <p:cNvSpPr/>
          <p:nvPr/>
        </p:nvSpPr>
        <p:spPr>
          <a:xfrm>
            <a:off x="6366617" y="59821"/>
            <a:ext cx="239282" cy="68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491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430850" y="951398"/>
            <a:ext cx="11330299" cy="4955203"/>
          </a:xfrm>
          <a:prstGeom prst="rect">
            <a:avLst/>
          </a:prstGeom>
          <a:noFill/>
        </p:spPr>
        <p:txBody>
          <a:bodyPr wrap="square" rtlCol="0">
            <a:spAutoFit/>
          </a:bodyPr>
          <a:lstStyle/>
          <a:p>
            <a:pPr algn="ctr"/>
            <a:r>
              <a:rPr lang="en-US" sz="13800" dirty="0">
                <a:solidFill>
                  <a:schemeClr val="bg1"/>
                </a:solidFill>
              </a:rPr>
              <a:t>Azure Synapse Analytics</a:t>
            </a:r>
          </a:p>
          <a:p>
            <a:pPr algn="ctr"/>
            <a:r>
              <a:rPr lang="en-US" sz="4000" dirty="0">
                <a:solidFill>
                  <a:schemeClr val="bg1"/>
                </a:solidFill>
              </a:rPr>
              <a:t>(Method 2)</a:t>
            </a:r>
          </a:p>
        </p:txBody>
      </p:sp>
    </p:spTree>
    <p:extLst>
      <p:ext uri="{BB962C8B-B14F-4D97-AF65-F5344CB8AC3E}">
        <p14:creationId xmlns:p14="http://schemas.microsoft.com/office/powerpoint/2010/main" val="1731859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icrosoft Azure &#10;Home &gt; &#10;Microsoft.Azure.SynapseAnalytics-20210721144838 1 Overview &#10;p Search resources, services, and docs (G+/) &#10;Deployment &#10;Overview &#10;Inputs &#10;Outputs &#10;Template &#10;Delete &#10;S Cancel lt.] Redeploy CD Refresh &#10;We'd love your feedback! &#10;Your deployment is complete &#10;Deployment name: Microsoft.Azure.SynapseAnalytics-20210721144... &#10;Subscription: Azure subscription free &#10;Resource group: smart_city_test &#10;v Deployment details (Download) &#10;A Next steps &#10;Go to resource group &#10;Start time: 7/21/2021, PM &#10;Correlation ID: fe530324-c614-44ba-9d93-cacc87c92f97 ">
            <a:extLst>
              <a:ext uri="{FF2B5EF4-FFF2-40B4-BE49-F238E27FC236}">
                <a16:creationId xmlns:a16="http://schemas.microsoft.com/office/drawing/2014/main" id="{18FDD1F3-8C76-BB46-836B-C29840C42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697" y="1206500"/>
            <a:ext cx="9926606" cy="4445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15B3705-1A57-6D4C-AF24-DD368DCC68CD}"/>
              </a:ext>
            </a:extLst>
          </p:cNvPr>
          <p:cNvSpPr/>
          <p:nvPr/>
        </p:nvSpPr>
        <p:spPr>
          <a:xfrm>
            <a:off x="4071938" y="5000625"/>
            <a:ext cx="1471613" cy="214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99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430850" y="2321004"/>
            <a:ext cx="11330299" cy="2215991"/>
          </a:xfrm>
          <a:prstGeom prst="rect">
            <a:avLst/>
          </a:prstGeom>
          <a:noFill/>
        </p:spPr>
        <p:txBody>
          <a:bodyPr wrap="square" rtlCol="0">
            <a:spAutoFit/>
          </a:bodyPr>
          <a:lstStyle/>
          <a:p>
            <a:pPr algn="ctr"/>
            <a:r>
              <a:rPr lang="en-US" sz="13800" dirty="0">
                <a:solidFill>
                  <a:schemeClr val="bg1"/>
                </a:solidFill>
              </a:rPr>
              <a:t>Web to Local</a:t>
            </a:r>
          </a:p>
        </p:txBody>
      </p:sp>
    </p:spTree>
    <p:extLst>
      <p:ext uri="{BB962C8B-B14F-4D97-AF65-F5344CB8AC3E}">
        <p14:creationId xmlns:p14="http://schemas.microsoft.com/office/powerpoint/2010/main" val="3941772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63B29F42-996D-7E49-8166-835EBBA9E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337" y="282855"/>
            <a:ext cx="7045325" cy="62922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1774034-75C6-8243-BC63-825E5B818019}"/>
              </a:ext>
            </a:extLst>
          </p:cNvPr>
          <p:cNvSpPr/>
          <p:nvPr/>
        </p:nvSpPr>
        <p:spPr>
          <a:xfrm>
            <a:off x="4386263" y="3429000"/>
            <a:ext cx="1971675" cy="885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73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Microsoft Azure &#10;Home &gt; smartcitytestl &#10;smaÅZltytest1 1 SQL pools &#10;Refresh &#10;P &#10;Search resources, services, and docs (G+/) &#10;E] &#10;jinlin.cen@outlook.com &#10;x &#10;Synapse workspace &#10;Diagnose and solve problems &#10;Settings &#10;Assign tags &#10;Delete &#10;P Search to filter items... &#10;Name &#10;Built-in &#10;Type &#10;Serverless &#10;Status &#10;N/A &#10;Size &#10;Auto &#10;1.1 &#10;SQL Active Directory admin &#10;Properties &#10;Locks &#10;Analytics pools &#10;SQL pools &#10;z &#10;Apache Spark pools &#10;Security &#10;o &#10;Encryption &#10;Firewalls &#10;Managed identities &#10;Private endpoint connections &#10;Approved Azure AD tenants &#10;Azure SQL Auditing &#10;Azure Defender for SQL &#10;Monitoring &#10;Alerts &#10;Metrics &#10;Diagnostic settings &#10;Logs &#10;Advisor recommendations ">
            <a:extLst>
              <a:ext uri="{FF2B5EF4-FFF2-40B4-BE49-F238E27FC236}">
                <a16:creationId xmlns:a16="http://schemas.microsoft.com/office/drawing/2014/main" id="{9011FEF9-52F3-B743-9489-1AA9E4018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7" y="1096500"/>
            <a:ext cx="7089517" cy="36389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342" name="Picture 6" descr="Microsoft Azure &#10;Home &gt; smartcitytestl &gt; &#10;Create dedicated SQL pool &#10;* Basics * Additional settings &#10;Review + create &#10;Tags &#10;P &#10;Search resources, services, and docs (G+/) &#10;E] &#10;jinlin.cen@outlook.com &#10;x &#10;Create a dedicated SQL pool with your preferred configurations. Complete the Basics tab then go to Review + Create to &#10;provision with smart defaults, or visit each tab to customize. Learn more cd &#10;Dedicated SQL pool details &#10;Name your dedicated SQL pool and choose its initial settings. &#10;Dedicated SQL pool name * &#10;Geo-redundant* O &#10;Performance level O &#10;Estimated price O &#10;Review + create &#10;smartCitySQLPool &#10;Yes &#10;DWIOOc &#10;No &#10;Dedicated SQL pool name should not match special patterns &#10;The value has a length of at most 60. &#10;Dedicated SQL pool name should not contain reserved words &#10;No dedicated SQL pool with the same name exists in the workspace &#10;DWI ooc &#10;Est. Cost Per Hour &#10;2.06 USD &#10;View pricing details &#10;Next: Additional settings &gt; ">
            <a:extLst>
              <a:ext uri="{FF2B5EF4-FFF2-40B4-BE49-F238E27FC236}">
                <a16:creationId xmlns:a16="http://schemas.microsoft.com/office/drawing/2014/main" id="{38C393C5-9F3C-C047-B635-A132E25EA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954" y="2911716"/>
            <a:ext cx="7713785" cy="3946284"/>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3" name="Elbow Connector 2">
            <a:extLst>
              <a:ext uri="{FF2B5EF4-FFF2-40B4-BE49-F238E27FC236}">
                <a16:creationId xmlns:a16="http://schemas.microsoft.com/office/drawing/2014/main" id="{1969C8BD-26CC-8A40-9929-7548EAEF4818}"/>
              </a:ext>
            </a:extLst>
          </p:cNvPr>
          <p:cNvCxnSpPr>
            <a:cxnSpLocks/>
          </p:cNvCxnSpPr>
          <p:nvPr/>
        </p:nvCxnSpPr>
        <p:spPr>
          <a:xfrm>
            <a:off x="1058091" y="4735416"/>
            <a:ext cx="2880863" cy="541978"/>
          </a:xfrm>
          <a:prstGeom prst="bentConnector3">
            <a:avLst>
              <a:gd name="adj1" fmla="val 576"/>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F38456-3F2C-4545-BB40-6701F6A863CC}"/>
              </a:ext>
            </a:extLst>
          </p:cNvPr>
          <p:cNvSpPr txBox="1"/>
          <p:nvPr/>
        </p:nvSpPr>
        <p:spPr>
          <a:xfrm>
            <a:off x="261257" y="722926"/>
            <a:ext cx="4597349" cy="369332"/>
          </a:xfrm>
          <a:prstGeom prst="rect">
            <a:avLst/>
          </a:prstGeom>
          <a:noFill/>
        </p:spPr>
        <p:txBody>
          <a:bodyPr wrap="none" rtlCol="0">
            <a:spAutoFit/>
          </a:bodyPr>
          <a:lstStyle/>
          <a:p>
            <a:r>
              <a:rPr lang="en-US" b="1" dirty="0"/>
              <a:t>在</a:t>
            </a:r>
            <a:r>
              <a:rPr lang="zh-CN" altLang="en-US" b="1" dirty="0"/>
              <a:t> </a:t>
            </a:r>
            <a:r>
              <a:rPr lang="en-CA" altLang="zh-CN" b="1" dirty="0"/>
              <a:t>Azure Synapse Workspace</a:t>
            </a:r>
            <a:r>
              <a:rPr lang="zh-CN" altLang="en-US" b="1" dirty="0"/>
              <a:t> 里建立 </a:t>
            </a:r>
            <a:r>
              <a:rPr lang="en-US" altLang="zh-CN" b="1" dirty="0"/>
              <a:t>SQL Pool</a:t>
            </a:r>
            <a:endParaRPr lang="en-US" b="1" dirty="0"/>
          </a:p>
        </p:txBody>
      </p:sp>
      <p:sp>
        <p:nvSpPr>
          <p:cNvPr id="15" name="Rectangle 14">
            <a:extLst>
              <a:ext uri="{FF2B5EF4-FFF2-40B4-BE49-F238E27FC236}">
                <a16:creationId xmlns:a16="http://schemas.microsoft.com/office/drawing/2014/main" id="{940855BB-8F33-5443-90E3-15837879C3E8}"/>
              </a:ext>
            </a:extLst>
          </p:cNvPr>
          <p:cNvSpPr/>
          <p:nvPr/>
        </p:nvSpPr>
        <p:spPr>
          <a:xfrm>
            <a:off x="6530378" y="1092258"/>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6FDF90-750B-6F41-A5EF-F0F7D78C13FE}"/>
              </a:ext>
            </a:extLst>
          </p:cNvPr>
          <p:cNvSpPr/>
          <p:nvPr/>
        </p:nvSpPr>
        <p:spPr>
          <a:xfrm>
            <a:off x="10832343" y="2911716"/>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60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Microsoft Azure &#10;Data Factory &#10;Copy Data tool &#10;Properties &#10;simoncen &#10;Source data store &#10;Specify the source data store for the copy task. You can use an existing data store connection or specify a new data store. &#10;3 &#10;4 &#10;5 &#10;Source &#10;Dataset &#10;Configuration &#10;Target &#10;Settings &#10;Review and finish &#10;Source type &#10;Connection * &#10;Integration runtime * &#10;Source tables &#10;Filter by name... &#10;Select all &#10;Azure SQL Database &#10;AzureSqlDatabase1 &#10;AutoResolvelntegrationRuntime (Ma... &#10;Interactive authoring enabled O &#10;@EXISTING TABLES O USE QUERY &#10;Show views &#10;New connection &#10;Edit &#10;C) Refresh &#10;Showing 4 out of 4 tables, O out of O views (1 selected) &#10;dbo.BuildVersion &#10;dbo.ErrorLog &#10;dbo.NYCOD_311First2000 &#10;dbo.smartcity_vehiclecrash &#10;&lt; Previous &#10;Next &gt; &#10;jinlin.cen@outlook.com &#10;Cancel ">
            <a:extLst>
              <a:ext uri="{FF2B5EF4-FFF2-40B4-BE49-F238E27FC236}">
                <a16:creationId xmlns:a16="http://schemas.microsoft.com/office/drawing/2014/main" id="{E2F5363B-B3D4-C44E-96FD-A4BDF93DB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233" y="1080272"/>
            <a:ext cx="9659533" cy="494170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6A06E5-5F79-E545-9090-94DB97402ACD}"/>
              </a:ext>
            </a:extLst>
          </p:cNvPr>
          <p:cNvSpPr txBox="1"/>
          <p:nvPr/>
        </p:nvSpPr>
        <p:spPr>
          <a:xfrm>
            <a:off x="1266233" y="651356"/>
            <a:ext cx="8084457" cy="369332"/>
          </a:xfrm>
          <a:prstGeom prst="rect">
            <a:avLst/>
          </a:prstGeom>
          <a:noFill/>
        </p:spPr>
        <p:txBody>
          <a:bodyPr wrap="none" rtlCol="0">
            <a:spAutoFit/>
          </a:bodyPr>
          <a:lstStyle/>
          <a:p>
            <a:r>
              <a:rPr lang="en-US" b="1" dirty="0"/>
              <a:t>使用新建的 Data Factory</a:t>
            </a:r>
            <a:r>
              <a:rPr lang="zh-CN" altLang="en-US" b="1" dirty="0"/>
              <a:t> 来把</a:t>
            </a:r>
            <a:r>
              <a:rPr lang="en-US" altLang="zh-CN" b="1" dirty="0"/>
              <a:t>SQL</a:t>
            </a:r>
            <a:r>
              <a:rPr lang="zh-CN" altLang="en-US" b="1" dirty="0"/>
              <a:t> </a:t>
            </a:r>
            <a:r>
              <a:rPr lang="en-US" altLang="zh-CN" b="1" dirty="0"/>
              <a:t>database</a:t>
            </a:r>
            <a:r>
              <a:rPr lang="zh-CN" altLang="en-US" b="1" dirty="0"/>
              <a:t> 里的数据连接到 </a:t>
            </a:r>
            <a:r>
              <a:rPr lang="en-US" altLang="zh-CN" b="1" dirty="0"/>
              <a:t>Synapse</a:t>
            </a:r>
            <a:r>
              <a:rPr lang="zh-CN" altLang="en-US" b="1" dirty="0"/>
              <a:t> </a:t>
            </a:r>
            <a:r>
              <a:rPr lang="en-US" altLang="zh-CN" b="1" dirty="0"/>
              <a:t>SQL</a:t>
            </a:r>
            <a:r>
              <a:rPr lang="zh-CN" altLang="en-US" b="1" dirty="0"/>
              <a:t> </a:t>
            </a:r>
            <a:r>
              <a:rPr lang="en-US" altLang="zh-CN" b="1" dirty="0"/>
              <a:t>pool</a:t>
            </a:r>
            <a:r>
              <a:rPr lang="zh-CN" altLang="en-US" b="1" dirty="0"/>
              <a:t> 里</a:t>
            </a:r>
            <a:endParaRPr lang="en-US" b="1" dirty="0"/>
          </a:p>
        </p:txBody>
      </p:sp>
      <p:sp>
        <p:nvSpPr>
          <p:cNvPr id="4" name="Rectangle 3">
            <a:extLst>
              <a:ext uri="{FF2B5EF4-FFF2-40B4-BE49-F238E27FC236}">
                <a16:creationId xmlns:a16="http://schemas.microsoft.com/office/drawing/2014/main" id="{7C0A22B3-73B5-BC45-9826-8EFE3DD138B7}"/>
              </a:ext>
            </a:extLst>
          </p:cNvPr>
          <p:cNvSpPr/>
          <p:nvPr/>
        </p:nvSpPr>
        <p:spPr>
          <a:xfrm>
            <a:off x="9913122" y="1080272"/>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523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icrosoft Azure &#10;Data Factory &#10;Copy Data tool &#10;Properties &#10;simoncen &#10;Destination data store &#10;Specify the destination data store for the copy task. You can use an existing data store connection or specify a new data store. &#10;O &#10;o &#10;4 &#10;5 &#10;Source &#10;Target &#10;Dataset &#10;Configuration &#10;Settings &#10;Review and finish &#10;Target type &#10;Connection * &#10;&lt; Previous &#10;All &#10;New connection &#10;Azure &#10;Azure Synapse Analytics &#10;Database &#10;File &#10;Generic protocol &#10;NoSQL &#10;Services and apps &#10;Next &gt; &#10;jinlin.cen@outlook.com &#10;Cancel ">
            <a:extLst>
              <a:ext uri="{FF2B5EF4-FFF2-40B4-BE49-F238E27FC236}">
                <a16:creationId xmlns:a16="http://schemas.microsoft.com/office/drawing/2014/main" id="{6433B6CB-D5E1-E449-83B8-A03257263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028" y="1054490"/>
            <a:ext cx="9339943" cy="47490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2ACF16-0D2E-3241-938F-B9AF902B4BBB}"/>
              </a:ext>
            </a:extLst>
          </p:cNvPr>
          <p:cNvSpPr txBox="1"/>
          <p:nvPr/>
        </p:nvSpPr>
        <p:spPr>
          <a:xfrm>
            <a:off x="1426028" y="685158"/>
            <a:ext cx="4407810" cy="369332"/>
          </a:xfrm>
          <a:prstGeom prst="rect">
            <a:avLst/>
          </a:prstGeom>
          <a:noFill/>
        </p:spPr>
        <p:txBody>
          <a:bodyPr wrap="none" rtlCol="0">
            <a:spAutoFit/>
          </a:bodyPr>
          <a:lstStyle/>
          <a:p>
            <a:r>
              <a:rPr lang="en-US" b="1" dirty="0"/>
              <a:t>选择</a:t>
            </a:r>
            <a:r>
              <a:rPr lang="zh-CN" altLang="en-US" b="1" dirty="0"/>
              <a:t> </a:t>
            </a:r>
            <a:r>
              <a:rPr lang="en-CA" altLang="zh-CN" b="1" dirty="0"/>
              <a:t>Azure Synapse Analytics</a:t>
            </a:r>
            <a:r>
              <a:rPr lang="zh-CN" altLang="en-US" b="1" dirty="0"/>
              <a:t> 为 </a:t>
            </a:r>
            <a:r>
              <a:rPr lang="en-US" altLang="zh-CN" b="1" dirty="0"/>
              <a:t>Target</a:t>
            </a:r>
            <a:r>
              <a:rPr lang="zh-CN" altLang="en-US" b="1" dirty="0"/>
              <a:t> </a:t>
            </a:r>
            <a:r>
              <a:rPr lang="en-US" altLang="zh-CN" b="1" dirty="0"/>
              <a:t>type</a:t>
            </a:r>
            <a:endParaRPr lang="en-US" b="1" dirty="0"/>
          </a:p>
        </p:txBody>
      </p:sp>
      <p:sp>
        <p:nvSpPr>
          <p:cNvPr id="4" name="Rectangle 3">
            <a:extLst>
              <a:ext uri="{FF2B5EF4-FFF2-40B4-BE49-F238E27FC236}">
                <a16:creationId xmlns:a16="http://schemas.microsoft.com/office/drawing/2014/main" id="{CA0FA485-B4FE-B64E-81EB-41C1E63B3BE3}"/>
              </a:ext>
            </a:extLst>
          </p:cNvPr>
          <p:cNvSpPr/>
          <p:nvPr/>
        </p:nvSpPr>
        <p:spPr>
          <a:xfrm>
            <a:off x="9793481" y="1054490"/>
            <a:ext cx="820396" cy="187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573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430850" y="2321004"/>
            <a:ext cx="11330299" cy="2215991"/>
          </a:xfrm>
          <a:prstGeom prst="rect">
            <a:avLst/>
          </a:prstGeom>
          <a:noFill/>
        </p:spPr>
        <p:txBody>
          <a:bodyPr wrap="square" rtlCol="0">
            <a:spAutoFit/>
          </a:bodyPr>
          <a:lstStyle/>
          <a:p>
            <a:pPr algn="ctr"/>
            <a:r>
              <a:rPr lang="en-US" sz="13800" dirty="0">
                <a:solidFill>
                  <a:schemeClr val="bg1"/>
                </a:solidFill>
              </a:rPr>
              <a:t>Power BI</a:t>
            </a:r>
            <a:endParaRPr lang="en-US" sz="4000" dirty="0">
              <a:solidFill>
                <a:schemeClr val="bg1"/>
              </a:solidFill>
            </a:endParaRPr>
          </a:p>
        </p:txBody>
      </p:sp>
    </p:spTree>
    <p:extLst>
      <p:ext uri="{BB962C8B-B14F-4D97-AF65-F5344CB8AC3E}">
        <p14:creationId xmlns:p14="http://schemas.microsoft.com/office/powerpoint/2010/main" val="1336321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Shape 7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410" name="Picture 2" descr="X &#10;Azure &#10;Azure Synapse Analytics (SQL DW) ">
            <a:extLst>
              <a:ext uri="{FF2B5EF4-FFF2-40B4-BE49-F238E27FC236}">
                <a16:creationId xmlns:a16="http://schemas.microsoft.com/office/drawing/2014/main" id="{688273BD-1452-F647-BE18-6B6B84CB07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376" y="1143530"/>
            <a:ext cx="3343202" cy="3673848"/>
          </a:xfrm>
          <a:prstGeom prst="rect">
            <a:avLst/>
          </a:prstGeom>
          <a:noFill/>
          <a:extLst>
            <a:ext uri="{909E8E84-426E-40DD-AFC4-6F175D3DCCD1}">
              <a14:hiddenFill xmlns:a14="http://schemas.microsoft.com/office/drawing/2010/main">
                <a:solidFill>
                  <a:srgbClr val="FFFFFF"/>
                </a:solidFill>
              </a14:hiddenFill>
            </a:ext>
          </a:extLst>
        </p:spPr>
      </p:pic>
      <p:sp>
        <p:nvSpPr>
          <p:cNvPr id="81" name="Freeform: Shape 8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412" name="Picture 4" descr="SQL server 数 据 库 &#10;服 务 器 @ &#10;数 据 库 〔 可 园 &#10;@ 导 入 &#10;0 DirectQuery &#10;〉 级 远 项 &#10;雄 0 匚 二 0 囗 ">
            <a:extLst>
              <a:ext uri="{FF2B5EF4-FFF2-40B4-BE49-F238E27FC236}">
                <a16:creationId xmlns:a16="http://schemas.microsoft.com/office/drawing/2014/main" id="{773A052C-E78E-C24A-B337-D70CD8D07F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45244" y="2253611"/>
            <a:ext cx="6020730" cy="2889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620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smartcityaltu m.sql.azu resynapse.net [II &#10;smartcitySQLPooI [I] &#10;smartcity_vehłclecrash ">
            <a:extLst>
              <a:ext uri="{FF2B5EF4-FFF2-40B4-BE49-F238E27FC236}">
                <a16:creationId xmlns:a16="http://schemas.microsoft.com/office/drawing/2014/main" id="{BD79C3D1-E663-B346-BE7B-0B163B7B6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146" y="580398"/>
            <a:ext cx="7163707" cy="569720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34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2" name="Rectangle 72">
            <a:extLst>
              <a:ext uri="{FF2B5EF4-FFF2-40B4-BE49-F238E27FC236}">
                <a16:creationId xmlns:a16="http://schemas.microsoft.com/office/drawing/2014/main" id="{B527B32F-07F3-4C94-B09B-8C8F310F0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
            <a:ext cx="768096" cy="6089895"/>
          </a:xfrm>
          <a:prstGeom prst="rect">
            <a:avLst/>
          </a:prstGeom>
          <a:solidFill>
            <a:srgbClr val="7E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 &#10;(9 &#10;Excel Power 81 SQL Dataverse &#10;O *EithJ &#10;Server &#10;latitude&amp; longitude on_street_name &#10;000 00 &#10;oronor &#10;00 e &#10;Power 81 Desktop &#10;LONC.ruoE &#10;ON STREET NAVE &#10;wj wary &#10;o &#10;40.73 &#10;-73.81 &#10;75 ROAD &#10;latitude &#10;longitude &#10;on street name &#10;latitude &#10;longitude &#10;on street name &#10;iclecrash &#10;borough &#10;Cl collision_id &#10;contributing_fact... &#10;contributing_fact... &#10;contributing_fact... &#10;contributing_fact... &#10;contributing_fact... &#10;&gt; Cl crash_date &#10;crash time &#10;cross street name &#10;latitude &#10;longitude &#10;off street name &#10;on street name &#10;zip_code ">
            <a:extLst>
              <a:ext uri="{FF2B5EF4-FFF2-40B4-BE49-F238E27FC236}">
                <a16:creationId xmlns:a16="http://schemas.microsoft.com/office/drawing/2014/main" id="{A6E07315-92BC-A041-9A8B-CC5176E3EA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46" b="3"/>
          <a:stretch/>
        </p:blipFill>
        <p:spPr bwMode="auto">
          <a:xfrm>
            <a:off x="6085162" y="3264081"/>
            <a:ext cx="6103911" cy="359391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文 件 主 页 入 建 樘 视 認 &#10;帮 助 &#10;《 凸 X 萋 切 &#10;3 &#10;源 因 &#10;转 塑 据 &#10;胤 新 &#10;新 过 视 莼 对 象 文 0 框 更 视 莼 对 象 &#10;新 过 过 量 后 快 过 量 后 &#10;熹 思 《 雲 0 据 《 ow 巴 r SQL 0 声 处 D 已 t 已 v 巴 r 《 丘 便 飞 原 &#10;0 &#10;工 作 簿 据 集 Server &#10;可 视 化 &#10;， 0 索 &#10;丝 毖 &#10;〉 sm “ t00 vehiclecrash &#10;0 &#10;PY &#10;R &#10;使 用 数 据 生 成 视 觉 对 象 &#10;在 此 处 添 力 据 字 的 &#10;从 ' 字 段 ' 窗 格 中 选 择 字 段 或 将 字 段 拖 到 报 表 画 布 上 。 &#10;O &#10;囗 0 0 囗 &#10;保 所 有 远 器 &#10;在 此 处 然 力 」 取 字 的 &#10;1 页 &#10;1 页 〔 共 1 剡 ">
            <a:extLst>
              <a:ext uri="{FF2B5EF4-FFF2-40B4-BE49-F238E27FC236}">
                <a16:creationId xmlns:a16="http://schemas.microsoft.com/office/drawing/2014/main" id="{0C3B6BF5-44A4-A841-8873-57CB6E2AC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297"/>
          <a:stretch/>
        </p:blipFill>
        <p:spPr bwMode="auto">
          <a:xfrm>
            <a:off x="926036" y="9"/>
            <a:ext cx="727991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sp>
        <p:nvSpPr>
          <p:cNvPr id="19463" name="Rectangle 74">
            <a:extLst>
              <a:ext uri="{FF2B5EF4-FFF2-40B4-BE49-F238E27FC236}">
                <a16:creationId xmlns:a16="http://schemas.microsoft.com/office/drawing/2014/main" id="{7F41D4CC-403D-465E-9223-3277868A5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41417" y="643467"/>
            <a:ext cx="3850583" cy="247351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4" name="Rectangle 76">
            <a:extLst>
              <a:ext uri="{FF2B5EF4-FFF2-40B4-BE49-F238E27FC236}">
                <a16:creationId xmlns:a16="http://schemas.microsoft.com/office/drawing/2014/main" id="{3DC4C688-715E-4A31-AB90-6A575288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6036" y="4069422"/>
            <a:ext cx="5001186" cy="2020482"/>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ED8357-44C1-DF41-94D0-0E172CF6C1F3}"/>
              </a:ext>
            </a:extLst>
          </p:cNvPr>
          <p:cNvSpPr/>
          <p:nvPr/>
        </p:nvSpPr>
        <p:spPr>
          <a:xfrm>
            <a:off x="11365907" y="3264081"/>
            <a:ext cx="299103" cy="67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729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4B2E-06BF-C044-B03B-8FE814AEA731}"/>
              </a:ext>
            </a:extLst>
          </p:cNvPr>
          <p:cNvSpPr>
            <a:spLocks noGrp="1"/>
          </p:cNvSpPr>
          <p:nvPr>
            <p:ph type="title"/>
          </p:nvPr>
        </p:nvSpPr>
        <p:spPr>
          <a:xfrm>
            <a:off x="2368678" y="2692302"/>
            <a:ext cx="7454644" cy="1473396"/>
          </a:xfrm>
        </p:spPr>
        <p:txBody>
          <a:bodyPr/>
          <a:lstStyle/>
          <a:p>
            <a:pPr algn="ctr"/>
            <a:r>
              <a:rPr lang="en-US" sz="4400" dirty="0"/>
              <a:t>Thank you!</a:t>
            </a:r>
            <a:br>
              <a:rPr lang="en-US" sz="4400" dirty="0"/>
            </a:br>
            <a:r>
              <a:rPr lang="en-US" sz="4400" dirty="0"/>
              <a:t>谢谢</a:t>
            </a:r>
            <a:r>
              <a:rPr lang="zh-CN" altLang="en-US" sz="4400" dirty="0"/>
              <a:t>！</a:t>
            </a:r>
            <a:endParaRPr lang="en-US" sz="4400" dirty="0"/>
          </a:p>
        </p:txBody>
      </p:sp>
    </p:spTree>
    <p:extLst>
      <p:ext uri="{BB962C8B-B14F-4D97-AF65-F5344CB8AC3E}">
        <p14:creationId xmlns:p14="http://schemas.microsoft.com/office/powerpoint/2010/main" val="341660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61BFE1-9319-764A-A84A-F58F8D4E0B6B}"/>
              </a:ext>
            </a:extLst>
          </p:cNvPr>
          <p:cNvSpPr>
            <a:spLocks noGrp="1"/>
          </p:cNvSpPr>
          <p:nvPr>
            <p:ph type="title"/>
          </p:nvPr>
        </p:nvSpPr>
        <p:spPr>
          <a:xfrm>
            <a:off x="1328980" y="578013"/>
            <a:ext cx="11168921" cy="836260"/>
          </a:xfrm>
        </p:spPr>
        <p:txBody>
          <a:bodyPr/>
          <a:lstStyle/>
          <a:p>
            <a:r>
              <a:rPr lang="en-CA" dirty="0"/>
              <a:t>把城市给予的开源数据下载到本地</a:t>
            </a:r>
            <a:br>
              <a:rPr lang="en-CA" dirty="0"/>
            </a:br>
            <a:r>
              <a:rPr lang="en-CA" sz="2000" dirty="0"/>
              <a:t>这里以纽约市的开源数据为例</a:t>
            </a:r>
            <a:br>
              <a:rPr lang="en-US" sz="2000" dirty="0"/>
            </a:br>
            <a:endParaRPr lang="en-IL" sz="1960"/>
          </a:p>
        </p:txBody>
      </p:sp>
      <p:pic>
        <p:nvPicPr>
          <p:cNvPr id="10" name="Picture 2">
            <a:extLst>
              <a:ext uri="{FF2B5EF4-FFF2-40B4-BE49-F238E27FC236}">
                <a16:creationId xmlns:a16="http://schemas.microsoft.com/office/drawing/2014/main" id="{09326C70-C948-4944-A424-AE31CD64A7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95" r="254"/>
          <a:stretch/>
        </p:blipFill>
        <p:spPr bwMode="auto">
          <a:xfrm>
            <a:off x="1310666" y="1527795"/>
            <a:ext cx="9570668" cy="475219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B3AF817-3312-3145-BDAE-E52E12694EA2}"/>
              </a:ext>
            </a:extLst>
          </p:cNvPr>
          <p:cNvSpPr/>
          <p:nvPr/>
        </p:nvSpPr>
        <p:spPr>
          <a:xfrm>
            <a:off x="2407920" y="6279987"/>
            <a:ext cx="7376160" cy="646331"/>
          </a:xfrm>
          <a:prstGeom prst="rect">
            <a:avLst/>
          </a:prstGeom>
        </p:spPr>
        <p:txBody>
          <a:bodyPr wrap="square">
            <a:spAutoFit/>
          </a:bodyPr>
          <a:lstStyle/>
          <a:p>
            <a:pPr algn="ctr"/>
            <a:r>
              <a:rPr lang="x-none">
                <a:hlinkClick r:id="rId4"/>
              </a:rPr>
              <a:t>https://opendata.cityofnewyork.us/</a:t>
            </a:r>
            <a:endParaRPr lang="x-none"/>
          </a:p>
          <a:p>
            <a:endParaRPr lang="x-none"/>
          </a:p>
        </p:txBody>
      </p:sp>
      <p:sp>
        <p:nvSpPr>
          <p:cNvPr id="2" name="Rectangle 1">
            <a:extLst>
              <a:ext uri="{FF2B5EF4-FFF2-40B4-BE49-F238E27FC236}">
                <a16:creationId xmlns:a16="http://schemas.microsoft.com/office/drawing/2014/main" id="{2CDD2EAA-FBD5-5A40-B284-EC8F1C719FD8}"/>
              </a:ext>
            </a:extLst>
          </p:cNvPr>
          <p:cNvSpPr/>
          <p:nvPr/>
        </p:nvSpPr>
        <p:spPr bwMode="auto">
          <a:xfrm>
            <a:off x="8334103" y="3540034"/>
            <a:ext cx="457200" cy="1959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731D42E-FB9B-6A44-820B-9D1C71854AEA}"/>
              </a:ext>
            </a:extLst>
          </p:cNvPr>
          <p:cNvSpPr/>
          <p:nvPr/>
        </p:nvSpPr>
        <p:spPr bwMode="auto">
          <a:xfrm>
            <a:off x="8334103" y="3540034"/>
            <a:ext cx="457200" cy="19594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76575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 &#10;Apps G &#10;O dev.socrata.com/foundry/data.cityofnewyork.us/erm2-nwe9 &#10;Google M Gmail YouTube E Google Calendar e ACORN Quequs Home - Microsoft... Piazza &#10;Crowdmark &#10;B Libraries &amp; SDKs &#10;Google Docs &#10;Search &#10;Github &#10;Other Bookmarks B Reading List &#10;SODA Developers &lt;App Developers &#10;location &#10;Code Snippets &#10;OData Publishers &#10;ØAPI Docs &#10;location &#10;Location &#10;The following are grab-and-go code code samples you can use with popular programming languages and data science tools. &#10;jQuery Python Pandas PowerShell RSocrata SAS soda-ruby SODA.NET Stata &#10;Python package using Pandas to easily work with JSON data &#10;#!/usr/bin/env python &#10;# make sure to install these packages before running: &#10;# pip install pandas &#10;# pip install sodapy &#10;import pandas as pd &#10;from sodapy import Soc rata &#10;# Unauthenticated client only works with public data sets. Note &#10;# in place of application token, and no username or password: &#10;= cityofnewyork. us&quot;, &#10;None) &#10;client &#10;# Example authenticated client (needed for non-public datasets): &#10;= Socrata(data.cityofnewyork.us, &#10;# client &#10;MyAppToken , &#10;com&quot; , &#10;password=&quot;AFakePassword&quot;) &#10;copy &#10;'None &#10;# First 2000 results, returned as JSON from API / converted to Python list of &#10;# dictionaries by sodapy. &#10;= client. get (&quot;erm2—nwe9&quot; , &#10;limit=2ØØO) &#10;results &#10;# Convert to pandas DataFrame &#10;= pd. DataFrame. results) &#10;results df &#10;The following resources might also be helpful: ">
            <a:extLst>
              <a:ext uri="{FF2B5EF4-FFF2-40B4-BE49-F238E27FC236}">
                <a16:creationId xmlns:a16="http://schemas.microsoft.com/office/drawing/2014/main" id="{A55AD416-B03D-7A43-AD8A-5357D3C8B4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79" t="7953" r="12806"/>
          <a:stretch/>
        </p:blipFill>
        <p:spPr bwMode="auto">
          <a:xfrm>
            <a:off x="2450593" y="865631"/>
            <a:ext cx="7863839" cy="53727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F294F8B-5C95-E740-BA97-7EECF6B9CCEA}"/>
              </a:ext>
            </a:extLst>
          </p:cNvPr>
          <p:cNvSpPr/>
          <p:nvPr/>
        </p:nvSpPr>
        <p:spPr>
          <a:xfrm>
            <a:off x="2657856" y="6234380"/>
            <a:ext cx="7449312" cy="369332"/>
          </a:xfrm>
          <a:prstGeom prst="rect">
            <a:avLst/>
          </a:prstGeom>
        </p:spPr>
        <p:txBody>
          <a:bodyPr wrap="square">
            <a:spAutoFit/>
          </a:bodyPr>
          <a:lstStyle/>
          <a:p>
            <a:pPr algn="ctr"/>
            <a:r>
              <a:rPr lang="x-none">
                <a:hlinkClick r:id="rId4"/>
              </a:rPr>
              <a:t>https://dev.socrata.com/foundry/data.cityofnewyork.us/erm2-nwe9</a:t>
            </a:r>
            <a:endParaRPr lang="en-CA" dirty="0"/>
          </a:p>
        </p:txBody>
      </p:sp>
      <p:sp>
        <p:nvSpPr>
          <p:cNvPr id="2" name="TextBox 1">
            <a:extLst>
              <a:ext uri="{FF2B5EF4-FFF2-40B4-BE49-F238E27FC236}">
                <a16:creationId xmlns:a16="http://schemas.microsoft.com/office/drawing/2014/main" id="{B21662C3-4B65-2F4B-93AF-CFB329DB5B3E}"/>
              </a:ext>
            </a:extLst>
          </p:cNvPr>
          <p:cNvSpPr txBox="1"/>
          <p:nvPr/>
        </p:nvSpPr>
        <p:spPr>
          <a:xfrm>
            <a:off x="2233748" y="305726"/>
            <a:ext cx="271933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纽约市提供的API</a:t>
            </a:r>
          </a:p>
        </p:txBody>
      </p:sp>
    </p:spTree>
    <p:extLst>
      <p:ext uri="{BB962C8B-B14F-4D97-AF65-F5344CB8AC3E}">
        <p14:creationId xmlns:p14="http://schemas.microsoft.com/office/powerpoint/2010/main" val="306687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4619BA7-9E8E-5743-8AFE-A2F33A33DD52}"/>
              </a:ext>
            </a:extLst>
          </p:cNvPr>
          <p:cNvSpPr>
            <a:spLocks noGrp="1"/>
          </p:cNvSpPr>
          <p:nvPr>
            <p:ph type="title"/>
          </p:nvPr>
        </p:nvSpPr>
        <p:spPr>
          <a:xfrm>
            <a:off x="455995" y="620428"/>
            <a:ext cx="11306469" cy="397545"/>
          </a:xfrm>
        </p:spPr>
        <p:txBody>
          <a:bodyPr/>
          <a:lstStyle/>
          <a:p>
            <a:r>
              <a:rPr lang="en-CA" sz="2800" dirty="0"/>
              <a:t>把API代码复制到本地IDE</a:t>
            </a:r>
            <a:endParaRPr lang="en-US" dirty="0"/>
          </a:p>
        </p:txBody>
      </p:sp>
      <p:pic>
        <p:nvPicPr>
          <p:cNvPr id="4098" name="Picture 2" descr="OpenData.py — OpenData &#10;EXPLORER &#10;v OPEN EDITORS &#10;X OpenData.py &#10;3110D.x1sx &#10;&gt; &#10;OPENDATA &#10;&gt; &#10;OUTLINE &#10;OpenData.py X 3110D.xlsx &#10;OpenData.py &gt; ... &#10;1 &#10;2 &#10;3 &#10;4 &#10;5 &#10;6 &#10;7 &#10;8 &#10;9 &#10;10 &#10;11 &#10;12 &#10;13 &#10;14 &#10;15 &#10;16 &#10;17 &#10;18 &#10;19 &#10;20 &#10;21 &#10;22 &#10;23 &#10;24 &#10;25 &#10;26 &#10;#!/usr/bin/env python &#10;# make sure to install these packages before running: &#10;# pip install pandas &#10;# pip install sodapy &#10;import pandas as pd &#10;from sodapy import Soc rata &#10;# Unauthenticated client only works with public data sets. Note &#10;# in place of application token, and no username or password: &#10;client = Socrata(&quot;data.cityofnewyork. us&quot;, None) &#10;# Example authenticated client (needed for non—public datasets) : &#10;= Socrata(data. cityofnewyork.us, &#10;# client &#10;MyAppToken , &#10;com&quot; , &#10;passwo rd&quot; ) &#10;'None' &#10;# First 2000 results, returned as JSON from API / converted to Python list of &#10;# dictionaries by sodapy. &#10;results = client. &#10;limit=2000) &#10;# Convert to pandas DataFrame &#10;results df = pd.DataFrame. from_records(results) &#10;results_df. ">
            <a:extLst>
              <a:ext uri="{FF2B5EF4-FFF2-40B4-BE49-F238E27FC236}">
                <a16:creationId xmlns:a16="http://schemas.microsoft.com/office/drawing/2014/main" id="{93F21846-A974-184A-81F0-9A4DCCD37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422" y="1506982"/>
            <a:ext cx="11057614" cy="450367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A4D0BF22-2B73-C04D-9E2B-7B9720D7071C}"/>
              </a:ext>
            </a:extLst>
          </p:cNvPr>
          <p:cNvSpPr/>
          <p:nvPr/>
        </p:nvSpPr>
        <p:spPr bwMode="auto">
          <a:xfrm>
            <a:off x="2462784" y="4803648"/>
            <a:ext cx="2182368" cy="121920"/>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9E99E2AE-FBC4-4445-80B5-D7107B414120}"/>
              </a:ext>
            </a:extLst>
          </p:cNvPr>
          <p:cNvSpPr txBox="1"/>
          <p:nvPr/>
        </p:nvSpPr>
        <p:spPr>
          <a:xfrm>
            <a:off x="2535936" y="4864608"/>
            <a:ext cx="218236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转换成excel</a:t>
            </a:r>
          </a:p>
        </p:txBody>
      </p:sp>
    </p:spTree>
    <p:extLst>
      <p:ext uri="{BB962C8B-B14F-4D97-AF65-F5344CB8AC3E}">
        <p14:creationId xmlns:p14="http://schemas.microsoft.com/office/powerpoint/2010/main" val="1095831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430850" y="2025188"/>
            <a:ext cx="11330299" cy="2831544"/>
          </a:xfrm>
          <a:prstGeom prst="rect">
            <a:avLst/>
          </a:prstGeom>
          <a:noFill/>
        </p:spPr>
        <p:txBody>
          <a:bodyPr wrap="square" rtlCol="0">
            <a:spAutoFit/>
          </a:bodyPr>
          <a:lstStyle/>
          <a:p>
            <a:pPr algn="ctr"/>
            <a:r>
              <a:rPr lang="en-US" sz="13800" dirty="0">
                <a:solidFill>
                  <a:schemeClr val="bg1"/>
                </a:solidFill>
              </a:rPr>
              <a:t>Azure SQL DB</a:t>
            </a:r>
          </a:p>
          <a:p>
            <a:pPr algn="ctr"/>
            <a:r>
              <a:rPr lang="en-US" sz="4000" dirty="0">
                <a:solidFill>
                  <a:schemeClr val="bg1"/>
                </a:solidFill>
              </a:rPr>
              <a:t>(Method 1)</a:t>
            </a:r>
          </a:p>
        </p:txBody>
      </p:sp>
    </p:spTree>
    <p:extLst>
      <p:ext uri="{BB962C8B-B14F-4D97-AF65-F5344CB8AC3E}">
        <p14:creationId xmlns:p14="http://schemas.microsoft.com/office/powerpoint/2010/main" val="346790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p:txBody>
          <a:bodyPr/>
          <a:lstStyle/>
          <a:p>
            <a:r>
              <a:rPr lang="en-US" dirty="0"/>
              <a:t>Azure SQL Database</a:t>
            </a:r>
            <a:br>
              <a:rPr lang="en-US" dirty="0"/>
            </a:br>
            <a:r>
              <a:rPr lang="en-CA" sz="2800" dirty="0">
                <a:solidFill>
                  <a:schemeClr val="tx1">
                    <a:lumMod val="50000"/>
                    <a:lumOff val="50000"/>
                  </a:schemeClr>
                </a:solidFill>
              </a:rPr>
              <a:t>Prerequisite</a:t>
            </a:r>
            <a:endParaRPr lang="en-US" dirty="0">
              <a:solidFill>
                <a:schemeClr val="tx1">
                  <a:lumMod val="50000"/>
                  <a:lumOff val="50000"/>
                </a:schemeClr>
              </a:solidFill>
            </a:endParaRPr>
          </a:p>
        </p:txBody>
      </p:sp>
      <p:pic>
        <p:nvPicPr>
          <p:cNvPr id="5122" name="Picture 2" descr="Microsoft Azure &#10;Home &gt; &#10;P Search resources, services, and docs (G+/) &#10;Microsoft.SQLDatabase.newDatabaseNewServer_c15ca9260b0840349327a I Overview &#10;Deployment &#10;S Cancel &#10;It] Redeploy CD Refresh &#10;Delete &#10;Overview &#10;Inputs &#10;Outputs &#10;Template &#10;We'd love your feedback! &#10;Your deployment is complete &#10;Deployment name: Microsoft.SQLDatabase.newDatabaseNewServe... &#10;Subscription: Azure subscription free &#10;Resource group: smart_city_test &#10;v Deployment details (Download) &#10;A Next steps &#10;Go to resource &#10;Start time: 7/22/2021, 3:32:03 PM &#10;Correlation ID: dbecd47e-377d-4152-8286-6801a72755a8 ">
            <a:extLst>
              <a:ext uri="{FF2B5EF4-FFF2-40B4-BE49-F238E27FC236}">
                <a16:creationId xmlns:a16="http://schemas.microsoft.com/office/drawing/2014/main" id="{A5762E85-E732-854A-95BE-8827AA1AB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082" y="1690688"/>
            <a:ext cx="10171836" cy="367404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13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714103" y="1259175"/>
            <a:ext cx="10763794" cy="4339650"/>
          </a:xfrm>
          <a:prstGeom prst="rect">
            <a:avLst/>
          </a:prstGeom>
          <a:noFill/>
        </p:spPr>
        <p:txBody>
          <a:bodyPr wrap="square" rtlCol="0">
            <a:spAutoFit/>
          </a:bodyPr>
          <a:lstStyle/>
          <a:p>
            <a:pPr algn="ctr"/>
            <a:r>
              <a:rPr lang="en-US" sz="13800" dirty="0">
                <a:solidFill>
                  <a:schemeClr val="bg1"/>
                </a:solidFill>
              </a:rPr>
              <a:t>Azure Storage Account</a:t>
            </a:r>
          </a:p>
        </p:txBody>
      </p:sp>
    </p:spTree>
    <p:extLst>
      <p:ext uri="{BB962C8B-B14F-4D97-AF65-F5344CB8AC3E}">
        <p14:creationId xmlns:p14="http://schemas.microsoft.com/office/powerpoint/2010/main" val="1293499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B357CBB89EFA488FA629A979B3C700" ma:contentTypeVersion="2" ma:contentTypeDescription="Create a new document." ma:contentTypeScope="" ma:versionID="7c48f8c533d6de08d5ae684f4a4d815f">
  <xsd:schema xmlns:xsd="http://www.w3.org/2001/XMLSchema" xmlns:xs="http://www.w3.org/2001/XMLSchema" xmlns:p="http://schemas.microsoft.com/office/2006/metadata/properties" xmlns:ns2="0f83c6a3-ce42-43cd-a357-9bdf911b4d45" targetNamespace="http://schemas.microsoft.com/office/2006/metadata/properties" ma:root="true" ma:fieldsID="800158c4ab58e1cbf75dd3deb2149f18" ns2:_="">
    <xsd:import namespace="0f83c6a3-ce42-43cd-a357-9bdf911b4d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3c6a3-ce42-43cd-a357-9bdf911b4d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92280C-C746-4830-843F-1E11409EE034}">
  <ds:schemaRefs>
    <ds:schemaRef ds:uri="http://schemas.microsoft.com/sharepoint/v3/contenttype/forms"/>
  </ds:schemaRefs>
</ds:datastoreItem>
</file>

<file path=customXml/itemProps2.xml><?xml version="1.0" encoding="utf-8"?>
<ds:datastoreItem xmlns:ds="http://schemas.openxmlformats.org/officeDocument/2006/customXml" ds:itemID="{DF6759D8-A539-4DDE-832B-AEF7432DF7E7}">
  <ds:schemaRefs>
    <ds:schemaRef ds:uri="0f83c6a3-ce42-43cd-a357-9bdf911b4d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ED5A990-2173-4D56-9402-97D5E92583C9}">
  <ds:schemaRefs>
    <ds:schemaRef ds:uri="0f83c6a3-ce42-43cd-a357-9bdf911b4d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5912</TotalTime>
  <Words>169</Words>
  <Application>Microsoft Macintosh PowerPoint</Application>
  <PresentationFormat>Widescreen</PresentationFormat>
  <Paragraphs>33</Paragraphs>
  <Slides>38</Slides>
  <Notes>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Arial</vt:lpstr>
      <vt:lpstr>Calibri</vt:lpstr>
      <vt:lpstr>Calibri Light</vt:lpstr>
      <vt:lpstr>Segoe UI</vt:lpstr>
      <vt:lpstr>Segoe UI Semibold</vt:lpstr>
      <vt:lpstr>Segoe UI Semilight</vt:lpstr>
      <vt:lpstr>Wingdings</vt:lpstr>
      <vt:lpstr>Office Theme</vt:lpstr>
      <vt:lpstr>Azure 1</vt:lpstr>
      <vt:lpstr>1_Azure 1</vt:lpstr>
      <vt:lpstr>智慧城市 Azure Synapse 数据提取方案  JinLin Cen 2021年7月</vt:lpstr>
      <vt:lpstr>Azure Synapse/Azure SQL DB智慧城市数据提取 解决方案讲解</vt:lpstr>
      <vt:lpstr>PowerPoint Presentation</vt:lpstr>
      <vt:lpstr>把城市给予的开源数据下载到本地 这里以纽约市的开源数据为例 </vt:lpstr>
      <vt:lpstr>PowerPoint Presentation</vt:lpstr>
      <vt:lpstr>把API代码复制到本地IDE</vt:lpstr>
      <vt:lpstr>PowerPoint Presentation</vt:lpstr>
      <vt:lpstr>Azure SQL Database Prerequisite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谢谢！</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Defender for IoT Deployment Steps</dc:title>
  <dc:subject/>
  <dc:creator>Richard Diver</dc:creator>
  <cp:keywords/>
  <dc:description/>
  <cp:lastModifiedBy>Jinlin Cen</cp:lastModifiedBy>
  <cp:revision>103</cp:revision>
  <dcterms:created xsi:type="dcterms:W3CDTF">2021-02-17T20:58:10Z</dcterms:created>
  <dcterms:modified xsi:type="dcterms:W3CDTF">2021-07-28T04:31:38Z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0x010100B1B357CBB89EFA488FA629A979B3C700</vt:lpwstr>
  </property>
</Properties>
</file>